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9A7CE"/>
          </a:solidFill>
          <a:ln w="12700">
            <a:solidFill>
              <a:srgbClr val="19A7C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19456"/>
            <a:ext cx="5852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50" kern="0" dirty="0">
                <a:solidFill>
                  <a:srgbClr val="58717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VOUCHER CLOUD &amp; CYBERSECURITY · MIMIT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635240" y="219456"/>
            <a:ext cx="40507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A8C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Scheda operativa · aggiornamento settembre 2026</a:t>
            </a:r>
            <a:endParaRPr lang="en-US" sz="800" dirty="0"/>
          </a:p>
        </p:txBody>
      </p:sp>
      <p:sp>
        <p:nvSpPr>
          <p:cNvPr id="5" name="Shape 3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0160">
            <a:solidFill>
              <a:srgbClr val="D8E4E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6501384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30" dirty="0">
                <a:solidFill>
                  <a:srgbClr val="83949E"/>
                </a:solidFill>
              </a:rPr>
              <a:t>Fonti: Ministero delle Imprese e del Made in Italy (MIMIT)</a:t>
            </a:r>
            <a:endParaRPr lang="en-US" sz="730" dirty="0"/>
          </a:p>
        </p:txBody>
      </p:sp>
      <p:sp>
        <p:nvSpPr>
          <p:cNvPr id="7" name="Text 5"/>
          <p:cNvSpPr/>
          <p:nvPr/>
        </p:nvSpPr>
        <p:spPr>
          <a:xfrm>
            <a:off x="9418320" y="6501384"/>
            <a:ext cx="22677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30" dirty="0">
                <a:solidFill>
                  <a:srgbClr val="83949E"/>
                </a:solidFill>
              </a:rPr>
              <a:t>29 settembre 2026</a:t>
            </a:r>
            <a:endParaRPr lang="en-US" sz="73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01384"/>
            <a:ext cx="25603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30">
                <a:solidFill>
                  <a:srgbClr val="83949E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01384"/>
            <a:ext cx="25603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30">
                <a:solidFill>
                  <a:srgbClr val="83949E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mimit.gov.it/it/incentivi/sostegno-alla-domanda-di-servizi-di-cloud-computing-e-cyber-security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mimit.gov.it/it/assistenza/domande-frequenti/sostegno-domanda-servizi-di-cloud-computing-e-cyber-security-risposta-alle-domande-frequenti-faq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mimit.gov.it/it/assistenza/domande-frequenti/sostegno-domanda-servizi-di-cloud-computing-e-cyber-security-risposta-alle-domande-frequenti-faq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mimit.gov.it/it/assistenza/domande-frequenti/sostegno-domanda-servizi-di-cloud-computing-e-cyber-security-risposta-alle-domande-frequenti-faq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mimit.gov.it/it/assistenza/domande-frequenti/sostegno-domanda-servizi-di-cloud-computing-e-cyber-security-risposta-alle-domande-frequenti-faq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mimit.gov.it/it/assistenza/domande-frequenti/sostegno-domanda-servizi-di-cloud-computing-e-cyber-security-risposta-alle-domande-frequenti-faq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mimit.gov.it/it/normativa/decreti-direttoriali/decreto-direttoriale-29-luglio-2026-voucher-cloud-computing-cybersecurity-definizione-elenco-dei-soggetti-abilitati-alla-fornitura-dei-servizi-e-prodotti-agevolabili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mimit.gov.it/it/assistenza/domande-frequenti/sostegno-domanda-servizi-di-cloud-computing-e-cyber-security-risposta-alle-domande-frequenti-faq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mimit.gov.it/it/notizie-stampa/voucher-cloud-computing-e-cybersecurity-stabiliti-termini-e-modalita-di-presentazione-delle-domande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mimit.gov.it/it/notizie-stampa/voucher-cloud-computing-e-cybersecurity-stabiliti-termini-e-modalita-di-presentazione-delle-domande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mimit.gov.it/it/incentivi/sostegno-alla-domanda-di-servizi-di-cloud-computing-e-cyber-security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mimit.gov.it/it/incentivi/sostegno-alla-domanda-di-servizi-di-cloud-computing-e-cyber-security" TargetMode="External"/><Relationship Id="rId2" Type="http://schemas.openxmlformats.org/officeDocument/2006/relationships/hyperlink" Target="https://www.mimit.gov.it/it/assistenza/domande-frequenti/sostegno-domanda-servizi-di-cloud-computing-e-cyber-security-risposta-alle-domande-frequenti-faq" TargetMode="External"/><Relationship Id="rId3" Type="http://schemas.openxmlformats.org/officeDocument/2006/relationships/hyperlink" Target="https://www.mimit.gov.it/it/normativa/decreti-direttoriali/decreto-direttoriale-4-agosto-2026-voucher-cloud-cybersecurity-termini-e-modalita-di-presentazione-delle-domande-di-agevolazione" TargetMode="External"/><Relationship Id="rId4" Type="http://schemas.openxmlformats.org/officeDocument/2006/relationships/hyperlink" Target="https://www.mimit.gov.it/it/normativa/decreti-direttoriali/decreto-direttoriale-29-luglio-2026-voucher-cloud-computing-cybersecurity-definizione-elenco-dei-soggetti-abilitati-alla-fornitura-dei-servizi-e-prodotti-agevolabili" TargetMode="External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B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B45"/>
          </a:solidFill>
          <a:ln w="12700">
            <a:solidFill>
              <a:srgbClr val="0B2B4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480000">
            <a:off x="7818120" y="-320040"/>
            <a:ext cx="4572000" cy="4572000"/>
          </a:xfrm>
          <a:prstGeom prst="arc">
            <a:avLst/>
          </a:prstGeom>
          <a:solidFill>
            <a:srgbClr val="0B2B45">
              <a:alpha val="0"/>
            </a:srgbClr>
          </a:solidFill>
          <a:ln w="25400">
            <a:solidFill>
              <a:srgbClr val="1B6C89">
                <a:alpha val="58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217152" y="658368"/>
            <a:ext cx="1874520" cy="1874520"/>
          </a:xfrm>
          <a:prstGeom prst="ellipse">
            <a:avLst/>
          </a:prstGeom>
          <a:solidFill>
            <a:srgbClr val="164A65">
              <a:alpha val="85000"/>
            </a:srgbClr>
          </a:solidFill>
          <a:ln w="15240">
            <a:solidFill>
              <a:srgbClr val="2AAAC8">
                <a:alpha val="7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528048" y="1078992"/>
            <a:ext cx="1234440" cy="777240"/>
          </a:xfrm>
          <a:prstGeom prst="cloud">
            <a:avLst/>
          </a:prstGeom>
          <a:solidFill>
            <a:srgbClr val="19A7CE"/>
          </a:solidFill>
          <a:ln w="12700">
            <a:solidFill>
              <a:srgbClr val="19A7C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921240" y="1444752"/>
            <a:ext cx="438912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994392" y="1234440"/>
            <a:ext cx="292608" cy="329184"/>
          </a:xfrm>
          <a:prstGeom prst="arc">
            <a:avLst/>
          </a:prstGeom>
          <a:solidFill>
            <a:srgbClr val="0B2B45">
              <a:alpha val="0"/>
            </a:srgbClr>
          </a:solidFill>
          <a:ln w="3048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" y="1097280"/>
            <a:ext cx="502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63D2E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VOUCHER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58368" y="1591056"/>
            <a:ext cx="74980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Cloud &amp; Cybersecurity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658368" y="2487168"/>
            <a:ext cx="7132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D9ECF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Scheda informativa e operativa per PMI e lavoratori autonomi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658368" y="3246120"/>
            <a:ext cx="2377440" cy="0"/>
          </a:xfrm>
          <a:prstGeom prst="line">
            <a:avLst/>
          </a:prstGeom>
          <a:noFill/>
          <a:ln w="38100">
            <a:solidFill>
              <a:srgbClr val="19A7C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58368" y="3456432"/>
            <a:ext cx="7040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50% a fondo perduto · fino a 20.000 €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658368" y="4041648"/>
            <a:ext cx="7680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5DD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Precompilazione dal 20 ottobre 2026 · Invio dal 10 novembre 2026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658368" y="5961888"/>
            <a:ext cx="594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99BA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MIMIT · Fondo Sviluppo e Coesione 2014–2020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8368" y="6291072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20" dirty="0">
                <a:solidFill>
                  <a:srgbClr val="7FA5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Aggiornata al 29 settembre 2026</a:t>
            </a:r>
            <a:endParaRPr lang="en-US" sz="9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5836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misura in 30 secondi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66928" y="1207008"/>
            <a:ext cx="10972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 incentivo nazionale per rafforzare cloud, sicurezza informatica e digitalizzazione delle PMI.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58368" y="1828800"/>
            <a:ext cx="2514600" cy="187452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12700">
            <a:solidFill>
              <a:srgbClr val="D7E4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1828800"/>
            <a:ext cx="64008" cy="1874520"/>
          </a:xfrm>
          <a:prstGeom prst="rect">
            <a:avLst/>
          </a:prstGeom>
          <a:solidFill>
            <a:srgbClr val="19A7CE"/>
          </a:solidFill>
          <a:ln w="12700">
            <a:solidFill>
              <a:srgbClr val="19A7C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05256" y="1984248"/>
            <a:ext cx="216712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150 mln €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905256" y="2450592"/>
            <a:ext cx="216712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Dotazione complessiva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905256" y="2852928"/>
            <a:ext cx="216712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2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Risorse a valere sul Fondo Sviluppo e Coesione 2014–2020.</a:t>
            </a:r>
            <a:endParaRPr lang="en-US" sz="920" dirty="0"/>
          </a:p>
        </p:txBody>
      </p:sp>
      <p:sp>
        <p:nvSpPr>
          <p:cNvPr id="9" name="Shape 7"/>
          <p:cNvSpPr/>
          <p:nvPr/>
        </p:nvSpPr>
        <p:spPr>
          <a:xfrm>
            <a:off x="3319272" y="1828800"/>
            <a:ext cx="2514600" cy="187452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12700">
            <a:solidFill>
              <a:srgbClr val="D7E4E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319272" y="1828800"/>
            <a:ext cx="64008" cy="1874520"/>
          </a:xfrm>
          <a:prstGeom prst="rect">
            <a:avLst/>
          </a:prstGeom>
          <a:solidFill>
            <a:srgbClr val="1E9E74"/>
          </a:solidFill>
          <a:ln w="12700">
            <a:solidFill>
              <a:srgbClr val="1E9E7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66160" y="1984248"/>
            <a:ext cx="216712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50%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3566160" y="2450592"/>
            <a:ext cx="216712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Contributo a fondo perduto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3566160" y="2852928"/>
            <a:ext cx="216712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2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Calcolato sulle spese ammissibili effettivamente sostenute.</a:t>
            </a:r>
            <a:endParaRPr lang="en-US" sz="920" dirty="0"/>
          </a:p>
        </p:txBody>
      </p:sp>
      <p:sp>
        <p:nvSpPr>
          <p:cNvPr id="14" name="Shape 12"/>
          <p:cNvSpPr/>
          <p:nvPr/>
        </p:nvSpPr>
        <p:spPr>
          <a:xfrm>
            <a:off x="5980176" y="1828800"/>
            <a:ext cx="2514600" cy="187452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12700">
            <a:solidFill>
              <a:srgbClr val="D7E4E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980176" y="1828800"/>
            <a:ext cx="64008" cy="1874520"/>
          </a:xfrm>
          <a:prstGeom prst="rect">
            <a:avLst/>
          </a:prstGeom>
          <a:solidFill>
            <a:srgbClr val="F1A93B"/>
          </a:solidFill>
          <a:ln w="12700">
            <a:solidFill>
              <a:srgbClr val="F1A93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227064" y="1984248"/>
            <a:ext cx="216712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20.000 €</a:t>
            </a:r>
            <a:endParaRPr lang="en-US" sz="2500" dirty="0"/>
          </a:p>
        </p:txBody>
      </p:sp>
      <p:sp>
        <p:nvSpPr>
          <p:cNvPr id="17" name="Text 15"/>
          <p:cNvSpPr/>
          <p:nvPr/>
        </p:nvSpPr>
        <p:spPr>
          <a:xfrm>
            <a:off x="6227064" y="2450592"/>
            <a:ext cx="216712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Voucher massimo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6227064" y="2852928"/>
            <a:ext cx="216712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2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È il tetto del contributo per singolo beneficiario.</a:t>
            </a:r>
            <a:endParaRPr lang="en-US" sz="920" dirty="0"/>
          </a:p>
        </p:txBody>
      </p:sp>
      <p:sp>
        <p:nvSpPr>
          <p:cNvPr id="19" name="Shape 17"/>
          <p:cNvSpPr/>
          <p:nvPr/>
        </p:nvSpPr>
        <p:spPr>
          <a:xfrm>
            <a:off x="8641080" y="1828800"/>
            <a:ext cx="2514600" cy="187452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12700">
            <a:solidFill>
              <a:srgbClr val="D7E4E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641080" y="1828800"/>
            <a:ext cx="64008" cy="1874520"/>
          </a:xfrm>
          <a:prstGeom prst="rect">
            <a:avLst/>
          </a:prstGeom>
          <a:solidFill>
            <a:srgbClr val="116A8B"/>
          </a:solidFill>
          <a:ln w="12700">
            <a:solidFill>
              <a:srgbClr val="116A8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887968" y="1984248"/>
            <a:ext cx="216712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4.000 €</a:t>
            </a:r>
            <a:endParaRPr lang="en-US" sz="2500" dirty="0"/>
          </a:p>
        </p:txBody>
      </p:sp>
      <p:sp>
        <p:nvSpPr>
          <p:cNvPr id="22" name="Text 20"/>
          <p:cNvSpPr/>
          <p:nvPr/>
        </p:nvSpPr>
        <p:spPr>
          <a:xfrm>
            <a:off x="8887968" y="2450592"/>
            <a:ext cx="216712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Spesa minima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8887968" y="2852928"/>
            <a:ext cx="216712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2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Soglia minima del piano di spesa per accedere alla misura.</a:t>
            </a:r>
            <a:endParaRPr lang="en-US" sz="920" dirty="0"/>
          </a:p>
        </p:txBody>
      </p:sp>
      <p:sp>
        <p:nvSpPr>
          <p:cNvPr id="24" name="Shape 22"/>
          <p:cNvSpPr/>
          <p:nvPr/>
        </p:nvSpPr>
        <p:spPr>
          <a:xfrm>
            <a:off x="658368" y="4023360"/>
            <a:ext cx="10497312" cy="1417320"/>
          </a:xfrm>
          <a:prstGeom prst="roundRect">
            <a:avLst>
              <a:gd name="adj" fmla="val 6452"/>
            </a:avLst>
          </a:prstGeom>
          <a:solidFill>
            <a:srgbClr val="EAF6FB"/>
          </a:solidFill>
          <a:ln w="12700">
            <a:solidFill>
              <a:srgbClr val="C8E9F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96112" y="4242816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16A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 pratica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2011680" y="4123944"/>
            <a:ext cx="86868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 piano da 40.000 € può generare il contributo massimo di 20.000 €. Un piano più alto è possibile, ma il voucher resta comunque fermo a 20.000 €.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2011680" y="4864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 domande sono valutate in ordine cronologico di presentazione.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566928" y="6144768"/>
            <a:ext cx="7498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680" i="1" dirty="0">
                <a:solidFill>
                  <a:srgbClr val="8293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MIMIT – pagina incentivo e FAQ aggiornate a settembre 2026</a:t>
            </a:r>
            <a:endParaRPr lang="en-US" sz="680" dirty="0"/>
          </a:p>
        </p:txBody>
      </p:sp>
      <p:sp>
        <p:nvSpPr>
          <p:cNvPr id="29" name="Text 27">
            <a:hlinkClick r:id="rId1" tooltip=""/>
          </p:cNvPr>
          <p:cNvSpPr/>
          <p:nvPr/>
        </p:nvSpPr>
        <p:spPr>
          <a:xfrm>
            <a:off x="9829800" y="6144768"/>
            <a:ext cx="1783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80" u="sng" dirty="0">
                <a:solidFill>
                  <a:srgbClr val="116A8B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Fonte online</a:t>
            </a:r>
            <a:endParaRPr lang="en-US" sz="6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01384"/>
            <a:ext cx="25603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30">
                <a:solidFill>
                  <a:srgbClr val="83949E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5836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Chi può partecipare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66928" y="1207008"/>
            <a:ext cx="10972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misura copre tutto il territorio nazionale e include anche imprese di recente costituzione.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58368" y="1783080"/>
            <a:ext cx="5257800" cy="3977640"/>
          </a:xfrm>
          <a:prstGeom prst="roundRect">
            <a:avLst>
              <a:gd name="adj" fmla="val 2299"/>
            </a:avLst>
          </a:prstGeom>
          <a:solidFill>
            <a:srgbClr val="FFFFFF"/>
          </a:solidFill>
          <a:ln w="12700">
            <a:solidFill>
              <a:srgbClr val="D7E4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108192" y="1783080"/>
            <a:ext cx="5047488" cy="3977640"/>
          </a:xfrm>
          <a:prstGeom prst="roundRect">
            <a:avLst>
              <a:gd name="adj" fmla="val 2299"/>
            </a:avLst>
          </a:prstGeom>
          <a:solidFill>
            <a:srgbClr val="EEF8FB"/>
          </a:solidFill>
          <a:ln w="12700">
            <a:solidFill>
              <a:srgbClr val="D1EAF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32688" y="1993392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Beneficiari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882396" y="2638044"/>
            <a:ext cx="100584" cy="100584"/>
          </a:xfrm>
          <a:prstGeom prst="ellipse">
            <a:avLst/>
          </a:prstGeom>
          <a:solidFill>
            <a:srgbClr val="19A7CE"/>
          </a:solidFill>
          <a:ln w="12700">
            <a:solidFill>
              <a:srgbClr val="19A7C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2532888"/>
            <a:ext cx="42702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Micro, piccole e medie imprese (PMI)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882396" y="3241548"/>
            <a:ext cx="100584" cy="100584"/>
          </a:xfrm>
          <a:prstGeom prst="ellipse">
            <a:avLst/>
          </a:prstGeom>
          <a:solidFill>
            <a:srgbClr val="19A7CE"/>
          </a:solidFill>
          <a:ln w="12700">
            <a:solidFill>
              <a:srgbClr val="19A7C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97280" y="3136392"/>
            <a:ext cx="42702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Lavoratori autonomi e liberi professionisti con partita IVA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882396" y="3845052"/>
            <a:ext cx="100584" cy="100584"/>
          </a:xfrm>
          <a:prstGeom prst="ellipse">
            <a:avLst/>
          </a:prstGeom>
          <a:solidFill>
            <a:srgbClr val="19A7CE"/>
          </a:solidFill>
          <a:ln w="12700">
            <a:solidFill>
              <a:srgbClr val="19A7C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97280" y="3739896"/>
            <a:ext cx="42702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Imprese di nuova costituzione, anche senza bilanci già depositati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882396" y="4448556"/>
            <a:ext cx="100584" cy="100584"/>
          </a:xfrm>
          <a:prstGeom prst="ellipse">
            <a:avLst/>
          </a:prstGeom>
          <a:solidFill>
            <a:srgbClr val="19A7CE"/>
          </a:solidFill>
          <a:ln w="12700">
            <a:solidFill>
              <a:srgbClr val="19A7C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97280" y="4343400"/>
            <a:ext cx="42702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Consorzi e Confidi se qualificabili come PMI e in possesso dei requisiti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6382512" y="1993392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Requisiti principali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6332220" y="2555748"/>
            <a:ext cx="100584" cy="100584"/>
          </a:xfrm>
          <a:prstGeom prst="ellipse">
            <a:avLst/>
          </a:prstGeom>
          <a:solidFill>
            <a:srgbClr val="1E9E74"/>
          </a:solidFill>
          <a:ln w="12700">
            <a:solidFill>
              <a:srgbClr val="1E9E7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47104" y="2450592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90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Impresa costituita, iscritta al Registro imprese e attiva</a:t>
            </a:r>
            <a:endParaRPr lang="en-US" sz="1290" dirty="0"/>
          </a:p>
        </p:txBody>
      </p:sp>
      <p:sp>
        <p:nvSpPr>
          <p:cNvPr id="18" name="Shape 16"/>
          <p:cNvSpPr/>
          <p:nvPr/>
        </p:nvSpPr>
        <p:spPr>
          <a:xfrm>
            <a:off x="6332220" y="3086100"/>
            <a:ext cx="100584" cy="100584"/>
          </a:xfrm>
          <a:prstGeom prst="ellipse">
            <a:avLst/>
          </a:prstGeom>
          <a:solidFill>
            <a:srgbClr val="1E9E74"/>
          </a:solidFill>
          <a:ln w="12700">
            <a:solidFill>
              <a:srgbClr val="1E9E74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47104" y="2980944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90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Niente liquidazione volontaria o procedure concorsuali</a:t>
            </a:r>
            <a:endParaRPr lang="en-US" sz="1290" dirty="0"/>
          </a:p>
        </p:txBody>
      </p:sp>
      <p:sp>
        <p:nvSpPr>
          <p:cNvPr id="20" name="Shape 18"/>
          <p:cNvSpPr/>
          <p:nvPr/>
        </p:nvSpPr>
        <p:spPr>
          <a:xfrm>
            <a:off x="6332220" y="3616452"/>
            <a:ext cx="100584" cy="100584"/>
          </a:xfrm>
          <a:prstGeom prst="ellipse">
            <a:avLst/>
          </a:prstGeom>
          <a:solidFill>
            <a:srgbClr val="1E9E74"/>
          </a:solidFill>
          <a:ln w="12700">
            <a:solidFill>
              <a:srgbClr val="1E9E74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47104" y="3511296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90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Connessione Internet nominale ≥ 30 Mbps</a:t>
            </a:r>
            <a:endParaRPr lang="en-US" sz="1290" dirty="0"/>
          </a:p>
        </p:txBody>
      </p:sp>
      <p:sp>
        <p:nvSpPr>
          <p:cNvPr id="22" name="Shape 20"/>
          <p:cNvSpPr/>
          <p:nvPr/>
        </p:nvSpPr>
        <p:spPr>
          <a:xfrm>
            <a:off x="6332220" y="4146804"/>
            <a:ext cx="100584" cy="100584"/>
          </a:xfrm>
          <a:prstGeom prst="ellipse">
            <a:avLst/>
          </a:prstGeom>
          <a:solidFill>
            <a:srgbClr val="1E9E74"/>
          </a:solidFill>
          <a:ln w="12700">
            <a:solidFill>
              <a:srgbClr val="1E9E74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47104" y="4041648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90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Regolarità della polizza catastrofale per le PMI</a:t>
            </a:r>
            <a:endParaRPr lang="en-US" sz="1290" dirty="0"/>
          </a:p>
        </p:txBody>
      </p:sp>
      <p:sp>
        <p:nvSpPr>
          <p:cNvPr id="24" name="Shape 22"/>
          <p:cNvSpPr/>
          <p:nvPr/>
        </p:nvSpPr>
        <p:spPr>
          <a:xfrm>
            <a:off x="6332220" y="4677156"/>
            <a:ext cx="100584" cy="100584"/>
          </a:xfrm>
          <a:prstGeom prst="ellipse">
            <a:avLst/>
          </a:prstGeom>
          <a:solidFill>
            <a:srgbClr val="1E9E74"/>
          </a:solidFill>
          <a:ln w="12700">
            <a:solidFill>
              <a:srgbClr val="1E9E74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47104" y="457200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90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Disponibilità nel regime “de minimis”</a:t>
            </a:r>
            <a:endParaRPr lang="en-US" sz="1290" dirty="0"/>
          </a:p>
        </p:txBody>
      </p:sp>
      <p:sp>
        <p:nvSpPr>
          <p:cNvPr id="26" name="Shape 24"/>
          <p:cNvSpPr/>
          <p:nvPr/>
        </p:nvSpPr>
        <p:spPr>
          <a:xfrm>
            <a:off x="6473952" y="5257800"/>
            <a:ext cx="2944368" cy="310896"/>
          </a:xfrm>
          <a:prstGeom prst="roundRect">
            <a:avLst>
              <a:gd name="adj" fmla="val 47059"/>
            </a:avLst>
          </a:prstGeom>
          <a:solidFill>
            <a:srgbClr val="DDF3EC"/>
          </a:solidFill>
          <a:ln w="12700">
            <a:solidFill>
              <a:srgbClr val="DDF3E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47104" y="5276088"/>
            <a:ext cx="27980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60" b="1" dirty="0">
                <a:solidFill>
                  <a:srgbClr val="1E9E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domanda per soggetto beneficiario</a:t>
            </a:r>
            <a:endParaRPr lang="en-US" sz="960" dirty="0"/>
          </a:p>
        </p:txBody>
      </p:sp>
      <p:sp>
        <p:nvSpPr>
          <p:cNvPr id="28" name="Text 26"/>
          <p:cNvSpPr/>
          <p:nvPr/>
        </p:nvSpPr>
        <p:spPr>
          <a:xfrm>
            <a:off x="566928" y="6144768"/>
            <a:ext cx="7498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680" i="1" dirty="0">
                <a:solidFill>
                  <a:srgbClr val="8293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MIMIT FAQ – beneficiari e requisiti di accesso</a:t>
            </a:r>
            <a:endParaRPr lang="en-US" sz="680" dirty="0"/>
          </a:p>
        </p:txBody>
      </p:sp>
      <p:sp>
        <p:nvSpPr>
          <p:cNvPr id="29" name="Text 27">
            <a:hlinkClick r:id="rId1" tooltip=""/>
          </p:cNvPr>
          <p:cNvSpPr/>
          <p:nvPr/>
        </p:nvSpPr>
        <p:spPr>
          <a:xfrm>
            <a:off x="9829800" y="6144768"/>
            <a:ext cx="1783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80" u="sng" dirty="0">
                <a:solidFill>
                  <a:srgbClr val="116A8B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Fonte online</a:t>
            </a:r>
            <a:endParaRPr lang="en-US" sz="6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01384"/>
            <a:ext cx="25603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30">
                <a:solidFill>
                  <a:srgbClr val="83949E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5836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Quanto finanzia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66928" y="1207008"/>
            <a:ext cx="10972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 contributo è pari al 50% delle spese ammissibili, entro il tetto massimo previsto.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749808" y="1828800"/>
            <a:ext cx="2331720" cy="1993392"/>
          </a:xfrm>
          <a:prstGeom prst="roundRect">
            <a:avLst>
              <a:gd name="adj" fmla="val 4587"/>
            </a:avLst>
          </a:prstGeom>
          <a:solidFill>
            <a:srgbClr val="FFFFFF"/>
          </a:solidFill>
          <a:ln w="12700">
            <a:solidFill>
              <a:srgbClr val="D7E4E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49808" y="2112264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4.000 €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749808" y="2532888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spesa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1655064" y="2862072"/>
            <a:ext cx="521208" cy="329184"/>
          </a:xfrm>
          <a:prstGeom prst="chevron">
            <a:avLst/>
          </a:prstGeom>
          <a:solidFill>
            <a:srgbClr val="D7EEF5"/>
          </a:solidFill>
          <a:ln w="12700">
            <a:solidFill>
              <a:srgbClr val="D7EEF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49808" y="3209544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E9E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2.000 €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49808" y="3566160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3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contributo</a:t>
            </a:r>
            <a:endParaRPr lang="en-US" sz="930" dirty="0"/>
          </a:p>
        </p:txBody>
      </p:sp>
      <p:sp>
        <p:nvSpPr>
          <p:cNvPr id="10" name="Shape 8"/>
          <p:cNvSpPr/>
          <p:nvPr/>
        </p:nvSpPr>
        <p:spPr>
          <a:xfrm>
            <a:off x="3511296" y="1828800"/>
            <a:ext cx="2331720" cy="1993392"/>
          </a:xfrm>
          <a:prstGeom prst="roundRect">
            <a:avLst>
              <a:gd name="adj" fmla="val 4587"/>
            </a:avLst>
          </a:prstGeom>
          <a:solidFill>
            <a:srgbClr val="FFFFFF"/>
          </a:solidFill>
          <a:ln w="12700">
            <a:solidFill>
              <a:srgbClr val="D7E4E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11296" y="2112264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10.000 €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511296" y="2532888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spesa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4416552" y="2862072"/>
            <a:ext cx="521208" cy="329184"/>
          </a:xfrm>
          <a:prstGeom prst="chevron">
            <a:avLst/>
          </a:prstGeom>
          <a:solidFill>
            <a:srgbClr val="D7EEF5"/>
          </a:solidFill>
          <a:ln w="12700">
            <a:solidFill>
              <a:srgbClr val="D7EEF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11296" y="3209544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E9E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5.000 €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3511296" y="3566160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3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contributo</a:t>
            </a:r>
            <a:endParaRPr lang="en-US" sz="930" dirty="0"/>
          </a:p>
        </p:txBody>
      </p:sp>
      <p:sp>
        <p:nvSpPr>
          <p:cNvPr id="16" name="Shape 14"/>
          <p:cNvSpPr/>
          <p:nvPr/>
        </p:nvSpPr>
        <p:spPr>
          <a:xfrm>
            <a:off x="6272784" y="1828800"/>
            <a:ext cx="2331720" cy="1993392"/>
          </a:xfrm>
          <a:prstGeom prst="roundRect">
            <a:avLst>
              <a:gd name="adj" fmla="val 4587"/>
            </a:avLst>
          </a:prstGeom>
          <a:solidFill>
            <a:srgbClr val="FFFFFF"/>
          </a:solidFill>
          <a:ln w="12700">
            <a:solidFill>
              <a:srgbClr val="D7E4E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272784" y="2112264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20.000 €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6272784" y="2532888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spesa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7178040" y="2862072"/>
            <a:ext cx="521208" cy="329184"/>
          </a:xfrm>
          <a:prstGeom prst="chevron">
            <a:avLst/>
          </a:prstGeom>
          <a:solidFill>
            <a:srgbClr val="D7EEF5"/>
          </a:solidFill>
          <a:ln w="12700">
            <a:solidFill>
              <a:srgbClr val="D7EEF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272784" y="3209544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E9E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10.000 €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6272784" y="3566160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3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contributo</a:t>
            </a:r>
            <a:endParaRPr lang="en-US" sz="930" dirty="0"/>
          </a:p>
        </p:txBody>
      </p:sp>
      <p:sp>
        <p:nvSpPr>
          <p:cNvPr id="22" name="Shape 20"/>
          <p:cNvSpPr/>
          <p:nvPr/>
        </p:nvSpPr>
        <p:spPr>
          <a:xfrm>
            <a:off x="9034272" y="1828800"/>
            <a:ext cx="2331720" cy="1993392"/>
          </a:xfrm>
          <a:prstGeom prst="roundRect">
            <a:avLst>
              <a:gd name="adj" fmla="val 4587"/>
            </a:avLst>
          </a:prstGeom>
          <a:solidFill>
            <a:srgbClr val="FFFFFF"/>
          </a:solidFill>
          <a:ln w="12700">
            <a:solidFill>
              <a:srgbClr val="D7E4E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034272" y="2112264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40.000 €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9034272" y="2532888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spesa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9939528" y="2862072"/>
            <a:ext cx="521208" cy="329184"/>
          </a:xfrm>
          <a:prstGeom prst="chevron">
            <a:avLst/>
          </a:prstGeom>
          <a:solidFill>
            <a:srgbClr val="D7EEF5"/>
          </a:solidFill>
          <a:ln w="12700">
            <a:solidFill>
              <a:srgbClr val="D7EEF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034272" y="3209544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E9E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20.000 €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9034272" y="3566160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3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contributo</a:t>
            </a:r>
            <a:endParaRPr lang="en-US" sz="930" dirty="0"/>
          </a:p>
        </p:txBody>
      </p:sp>
      <p:sp>
        <p:nvSpPr>
          <p:cNvPr id="28" name="Shape 26"/>
          <p:cNvSpPr/>
          <p:nvPr/>
        </p:nvSpPr>
        <p:spPr>
          <a:xfrm>
            <a:off x="749808" y="4206240"/>
            <a:ext cx="10625328" cy="1252728"/>
          </a:xfrm>
          <a:prstGeom prst="roundRect">
            <a:avLst>
              <a:gd name="adj" fmla="val 7299"/>
            </a:avLst>
          </a:prstGeom>
          <a:solidFill>
            <a:srgbClr val="FFF7EA"/>
          </a:solidFill>
          <a:ln w="12700">
            <a:solidFill>
              <a:srgbClr val="F5D69E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87552" y="4443984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9D650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Attenzione alla liquidità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2880360" y="4297680"/>
            <a:ext cx="80010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20" b="1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L’impresa paga integralmente le spese e chiede poi il rimborso. L’erogazione può avvenire in 2 quote (prima dopo almeno il 50% delle spese) oppure in un’unica soluzione a fine progetto.</a:t>
            </a:r>
            <a:endParaRPr lang="en-US" sz="1320" dirty="0"/>
          </a:p>
        </p:txBody>
      </p:sp>
      <p:sp>
        <p:nvSpPr>
          <p:cNvPr id="31" name="Text 29"/>
          <p:cNvSpPr/>
          <p:nvPr/>
        </p:nvSpPr>
        <p:spPr>
          <a:xfrm>
            <a:off x="566928" y="6144768"/>
            <a:ext cx="7498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680" i="1" dirty="0">
                <a:solidFill>
                  <a:srgbClr val="8293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MIMIT FAQ – importo, rimborso ed erogazione</a:t>
            </a:r>
            <a:endParaRPr lang="en-US" sz="680" dirty="0"/>
          </a:p>
        </p:txBody>
      </p:sp>
      <p:sp>
        <p:nvSpPr>
          <p:cNvPr id="32" name="Text 30">
            <a:hlinkClick r:id="rId1" tooltip=""/>
          </p:cNvPr>
          <p:cNvSpPr/>
          <p:nvPr/>
        </p:nvSpPr>
        <p:spPr>
          <a:xfrm>
            <a:off x="9829800" y="6144768"/>
            <a:ext cx="1783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80" u="sng" dirty="0">
                <a:solidFill>
                  <a:srgbClr val="116A8B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Fonte online</a:t>
            </a:r>
            <a:endParaRPr lang="en-US" sz="6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01384"/>
            <a:ext cx="25603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30">
                <a:solidFill>
                  <a:srgbClr val="83949E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5836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Spese ammissibili · Cybersecurity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66928" y="1207008"/>
            <a:ext cx="10972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Hardware e software finalizzati ad aumentare concretamente il livello di sicurezza.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76656" y="1810512"/>
            <a:ext cx="3419856" cy="1618488"/>
          </a:xfrm>
          <a:prstGeom prst="roundRect">
            <a:avLst>
              <a:gd name="adj" fmla="val 5650"/>
            </a:avLst>
          </a:prstGeom>
          <a:solidFill>
            <a:srgbClr val="FFFFFF"/>
          </a:solidFill>
          <a:ln w="12700">
            <a:solidFill>
              <a:srgbClr val="D7E4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96112" y="2093976"/>
            <a:ext cx="566928" cy="566928"/>
          </a:xfrm>
          <a:prstGeom prst="hexagon">
            <a:avLst/>
          </a:prstGeom>
          <a:solidFill>
            <a:srgbClr val="DFF2F8"/>
          </a:solidFill>
          <a:ln w="12700">
            <a:solidFill>
              <a:srgbClr val="B9E0E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96112" y="209397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16A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609344" y="2048256"/>
            <a:ext cx="21762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3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Firewall &amp; NGFW</a:t>
            </a:r>
            <a:endParaRPr lang="en-US" sz="1430" dirty="0"/>
          </a:p>
        </p:txBody>
      </p:sp>
      <p:sp>
        <p:nvSpPr>
          <p:cNvPr id="8" name="Text 6"/>
          <p:cNvSpPr/>
          <p:nvPr/>
        </p:nvSpPr>
        <p:spPr>
          <a:xfrm>
            <a:off x="1609344" y="2468880"/>
            <a:ext cx="21762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6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Firewall tradizionali e di nuova generazione</a:t>
            </a:r>
            <a:endParaRPr lang="en-US" sz="1060" dirty="0"/>
          </a:p>
        </p:txBody>
      </p:sp>
      <p:sp>
        <p:nvSpPr>
          <p:cNvPr id="9" name="Shape 7"/>
          <p:cNvSpPr/>
          <p:nvPr/>
        </p:nvSpPr>
        <p:spPr>
          <a:xfrm>
            <a:off x="4425696" y="1810512"/>
            <a:ext cx="3419856" cy="1618488"/>
          </a:xfrm>
          <a:prstGeom prst="roundRect">
            <a:avLst>
              <a:gd name="adj" fmla="val 5650"/>
            </a:avLst>
          </a:prstGeom>
          <a:solidFill>
            <a:srgbClr val="FFFFFF"/>
          </a:solidFill>
          <a:ln w="12700">
            <a:solidFill>
              <a:srgbClr val="D7E4E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45152" y="2093976"/>
            <a:ext cx="566928" cy="566928"/>
          </a:xfrm>
          <a:prstGeom prst="hexagon">
            <a:avLst/>
          </a:prstGeom>
          <a:solidFill>
            <a:srgbClr val="DFF2F8"/>
          </a:solidFill>
          <a:ln w="12700">
            <a:solidFill>
              <a:srgbClr val="B9E0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45152" y="209397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16A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358384" y="2048256"/>
            <a:ext cx="21762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3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Router / switch sicuri</a:t>
            </a:r>
            <a:endParaRPr lang="en-US" sz="1430" dirty="0"/>
          </a:p>
        </p:txBody>
      </p:sp>
      <p:sp>
        <p:nvSpPr>
          <p:cNvPr id="13" name="Text 11"/>
          <p:cNvSpPr/>
          <p:nvPr/>
        </p:nvSpPr>
        <p:spPr>
          <a:xfrm>
            <a:off x="5358384" y="2468880"/>
            <a:ext cx="21762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6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Apparati di rete e dispositivi IPS</a:t>
            </a:r>
            <a:endParaRPr lang="en-US" sz="1060" dirty="0"/>
          </a:p>
        </p:txBody>
      </p:sp>
      <p:sp>
        <p:nvSpPr>
          <p:cNvPr id="14" name="Shape 12"/>
          <p:cNvSpPr/>
          <p:nvPr/>
        </p:nvSpPr>
        <p:spPr>
          <a:xfrm>
            <a:off x="8174736" y="1810512"/>
            <a:ext cx="3419856" cy="1618488"/>
          </a:xfrm>
          <a:prstGeom prst="roundRect">
            <a:avLst>
              <a:gd name="adj" fmla="val 5650"/>
            </a:avLst>
          </a:prstGeom>
          <a:solidFill>
            <a:srgbClr val="FFFFFF"/>
          </a:solidFill>
          <a:ln w="12700">
            <a:solidFill>
              <a:srgbClr val="D7E4E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394192" y="2093976"/>
            <a:ext cx="566928" cy="566928"/>
          </a:xfrm>
          <a:prstGeom prst="hexagon">
            <a:avLst/>
          </a:prstGeom>
          <a:solidFill>
            <a:srgbClr val="DFF2F8"/>
          </a:solidFill>
          <a:ln w="12700">
            <a:solidFill>
              <a:srgbClr val="B9E0E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94192" y="209397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16A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9107424" y="2048256"/>
            <a:ext cx="21762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3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Antivirus / antimalware</a:t>
            </a:r>
            <a:endParaRPr lang="en-US" sz="1430" dirty="0"/>
          </a:p>
        </p:txBody>
      </p:sp>
      <p:sp>
        <p:nvSpPr>
          <p:cNvPr id="18" name="Text 16"/>
          <p:cNvSpPr/>
          <p:nvPr/>
        </p:nvSpPr>
        <p:spPr>
          <a:xfrm>
            <a:off x="9107424" y="2468880"/>
            <a:ext cx="21762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6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Protezione endpoint e software di sicurezza</a:t>
            </a:r>
            <a:endParaRPr lang="en-US" sz="1060" dirty="0"/>
          </a:p>
        </p:txBody>
      </p:sp>
      <p:sp>
        <p:nvSpPr>
          <p:cNvPr id="19" name="Shape 17"/>
          <p:cNvSpPr/>
          <p:nvPr/>
        </p:nvSpPr>
        <p:spPr>
          <a:xfrm>
            <a:off x="676656" y="3803904"/>
            <a:ext cx="3419856" cy="1618488"/>
          </a:xfrm>
          <a:prstGeom prst="roundRect">
            <a:avLst>
              <a:gd name="adj" fmla="val 5650"/>
            </a:avLst>
          </a:prstGeom>
          <a:solidFill>
            <a:srgbClr val="FFFFFF"/>
          </a:solidFill>
          <a:ln w="12700">
            <a:solidFill>
              <a:srgbClr val="D7E4E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96112" y="4087368"/>
            <a:ext cx="566928" cy="566928"/>
          </a:xfrm>
          <a:prstGeom prst="hexagon">
            <a:avLst/>
          </a:prstGeom>
          <a:solidFill>
            <a:srgbClr val="DFF2F8"/>
          </a:solidFill>
          <a:ln w="12700">
            <a:solidFill>
              <a:srgbClr val="B9E0E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96112" y="408736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16A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609344" y="4041648"/>
            <a:ext cx="21762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3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Monitoraggio reti</a:t>
            </a:r>
            <a:endParaRPr lang="en-US" sz="1430" dirty="0"/>
          </a:p>
        </p:txBody>
      </p:sp>
      <p:sp>
        <p:nvSpPr>
          <p:cNvPr id="23" name="Text 21"/>
          <p:cNvSpPr/>
          <p:nvPr/>
        </p:nvSpPr>
        <p:spPr>
          <a:xfrm>
            <a:off x="1609344" y="4462272"/>
            <a:ext cx="21762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6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Strumenti di supervisione e detection</a:t>
            </a:r>
            <a:endParaRPr lang="en-US" sz="1060" dirty="0"/>
          </a:p>
        </p:txBody>
      </p:sp>
      <p:sp>
        <p:nvSpPr>
          <p:cNvPr id="24" name="Shape 22"/>
          <p:cNvSpPr/>
          <p:nvPr/>
        </p:nvSpPr>
        <p:spPr>
          <a:xfrm>
            <a:off x="4425696" y="3803904"/>
            <a:ext cx="3419856" cy="1618488"/>
          </a:xfrm>
          <a:prstGeom prst="roundRect">
            <a:avLst>
              <a:gd name="adj" fmla="val 5650"/>
            </a:avLst>
          </a:prstGeom>
          <a:solidFill>
            <a:srgbClr val="FFFFFF"/>
          </a:solidFill>
          <a:ln w="12700">
            <a:solidFill>
              <a:srgbClr val="D7E4EA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645152" y="4087368"/>
            <a:ext cx="566928" cy="566928"/>
          </a:xfrm>
          <a:prstGeom prst="hexagon">
            <a:avLst/>
          </a:prstGeom>
          <a:solidFill>
            <a:srgbClr val="DFF2F8"/>
          </a:solidFill>
          <a:ln w="12700">
            <a:solidFill>
              <a:srgbClr val="B9E0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645152" y="408736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16A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358384" y="4041648"/>
            <a:ext cx="21762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3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Crittografia dati</a:t>
            </a:r>
            <a:endParaRPr lang="en-US" sz="1430" dirty="0"/>
          </a:p>
        </p:txBody>
      </p:sp>
      <p:sp>
        <p:nvSpPr>
          <p:cNvPr id="28" name="Text 26"/>
          <p:cNvSpPr/>
          <p:nvPr/>
        </p:nvSpPr>
        <p:spPr>
          <a:xfrm>
            <a:off x="5358384" y="4462272"/>
            <a:ext cx="21762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6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Soluzioni per protezione e cifratura delle informazioni</a:t>
            </a:r>
            <a:endParaRPr lang="en-US" sz="1060" dirty="0"/>
          </a:p>
        </p:txBody>
      </p:sp>
      <p:sp>
        <p:nvSpPr>
          <p:cNvPr id="29" name="Shape 27"/>
          <p:cNvSpPr/>
          <p:nvPr/>
        </p:nvSpPr>
        <p:spPr>
          <a:xfrm>
            <a:off x="8174736" y="3803904"/>
            <a:ext cx="3419856" cy="1618488"/>
          </a:xfrm>
          <a:prstGeom prst="roundRect">
            <a:avLst>
              <a:gd name="adj" fmla="val 5650"/>
            </a:avLst>
          </a:prstGeom>
          <a:solidFill>
            <a:srgbClr val="FFFFFF"/>
          </a:solidFill>
          <a:ln w="12700">
            <a:solidFill>
              <a:srgbClr val="D7E4EA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394192" y="4087368"/>
            <a:ext cx="566928" cy="566928"/>
          </a:xfrm>
          <a:prstGeom prst="hexagon">
            <a:avLst/>
          </a:prstGeom>
          <a:solidFill>
            <a:srgbClr val="DFF2F8"/>
          </a:solidFill>
          <a:ln w="12700">
            <a:solidFill>
              <a:srgbClr val="B9E0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394192" y="408736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16A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107424" y="4041648"/>
            <a:ext cx="21762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3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SIEM &amp; vulnerability</a:t>
            </a:r>
            <a:endParaRPr lang="en-US" sz="1430" dirty="0"/>
          </a:p>
        </p:txBody>
      </p:sp>
      <p:sp>
        <p:nvSpPr>
          <p:cNvPr id="33" name="Text 31"/>
          <p:cNvSpPr/>
          <p:nvPr/>
        </p:nvSpPr>
        <p:spPr>
          <a:xfrm>
            <a:off x="9107424" y="4462272"/>
            <a:ext cx="21762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6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Gestione eventi di sicurezza e vulnerabilità</a:t>
            </a:r>
            <a:endParaRPr lang="en-US" sz="1060" dirty="0"/>
          </a:p>
        </p:txBody>
      </p:sp>
      <p:sp>
        <p:nvSpPr>
          <p:cNvPr id="34" name="Shape 32"/>
          <p:cNvSpPr/>
          <p:nvPr/>
        </p:nvSpPr>
        <p:spPr>
          <a:xfrm>
            <a:off x="1600200" y="5833872"/>
            <a:ext cx="9070848" cy="310896"/>
          </a:xfrm>
          <a:prstGeom prst="roundRect">
            <a:avLst>
              <a:gd name="adj" fmla="val 47059"/>
            </a:avLst>
          </a:prstGeom>
          <a:solidFill>
            <a:srgbClr val="E8F7F2"/>
          </a:solidFill>
          <a:ln w="12700">
            <a:solidFill>
              <a:srgbClr val="E8F7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673352" y="5852160"/>
            <a:ext cx="89245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60" b="1" dirty="0">
                <a:solidFill>
                  <a:srgbClr val="1E9E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 soluzioni devono essere nuove o significativamente migliorative rispetto a quelle già in uso</a:t>
            </a:r>
            <a:endParaRPr lang="en-US" sz="960" dirty="0"/>
          </a:p>
        </p:txBody>
      </p:sp>
      <p:sp>
        <p:nvSpPr>
          <p:cNvPr id="36" name="Text 34"/>
          <p:cNvSpPr/>
          <p:nvPr/>
        </p:nvSpPr>
        <p:spPr>
          <a:xfrm>
            <a:off x="566928" y="6144768"/>
            <a:ext cx="7498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680" i="1" dirty="0">
                <a:solidFill>
                  <a:srgbClr val="8293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MIMIT FAQ – categorie di prodotti e servizi ammissibili</a:t>
            </a:r>
            <a:endParaRPr lang="en-US" sz="680" dirty="0"/>
          </a:p>
        </p:txBody>
      </p:sp>
      <p:sp>
        <p:nvSpPr>
          <p:cNvPr id="37" name="Text 35">
            <a:hlinkClick r:id="rId1" tooltip=""/>
          </p:cNvPr>
          <p:cNvSpPr/>
          <p:nvPr/>
        </p:nvSpPr>
        <p:spPr>
          <a:xfrm>
            <a:off x="9829800" y="6144768"/>
            <a:ext cx="1783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80" u="sng" dirty="0">
                <a:solidFill>
                  <a:srgbClr val="116A8B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Fonte online</a:t>
            </a:r>
            <a:endParaRPr lang="en-US" sz="6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01384"/>
            <a:ext cx="25603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30">
                <a:solidFill>
                  <a:srgbClr val="83949E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5836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Spese ammissibili · Cloud, gestionali e AI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66928" y="1207008"/>
            <a:ext cx="10972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 voucher copre anche servizi cloud che supportano i processi aziendali e la produttività.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713232" y="1874520"/>
            <a:ext cx="3438144" cy="3611880"/>
          </a:xfrm>
          <a:prstGeom prst="roundRect">
            <a:avLst>
              <a:gd name="adj" fmla="val 2660"/>
            </a:avLst>
          </a:prstGeom>
          <a:solidFill>
            <a:srgbClr val="FFFFFF"/>
          </a:solidFill>
          <a:ln w="12700">
            <a:solidFill>
              <a:srgbClr val="D7E4E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9264" y="2103120"/>
            <a:ext cx="29077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IaaS / PaaS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1014984" y="2788920"/>
            <a:ext cx="91440" cy="91440"/>
          </a:xfrm>
          <a:prstGeom prst="ellipse">
            <a:avLst/>
          </a:prstGeom>
          <a:solidFill>
            <a:srgbClr val="19A7CE"/>
          </a:solidFill>
          <a:ln w="12700">
            <a:solidFill>
              <a:srgbClr val="19A7C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225296" y="2660904"/>
            <a:ext cx="248716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Virtual machine</a:t>
            </a:r>
            <a:endParaRPr lang="en-US" sz="1270" dirty="0"/>
          </a:p>
        </p:txBody>
      </p:sp>
      <p:sp>
        <p:nvSpPr>
          <p:cNvPr id="8" name="Shape 6"/>
          <p:cNvSpPr/>
          <p:nvPr/>
        </p:nvSpPr>
        <p:spPr>
          <a:xfrm>
            <a:off x="1014984" y="3364992"/>
            <a:ext cx="91440" cy="91440"/>
          </a:xfrm>
          <a:prstGeom prst="ellipse">
            <a:avLst/>
          </a:prstGeom>
          <a:solidFill>
            <a:srgbClr val="19A7CE"/>
          </a:solidFill>
          <a:ln w="12700">
            <a:solidFill>
              <a:srgbClr val="19A7C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225296" y="3236976"/>
            <a:ext cx="248716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Storage &amp; backup</a:t>
            </a:r>
            <a:endParaRPr lang="en-US" sz="1270" dirty="0"/>
          </a:p>
        </p:txBody>
      </p:sp>
      <p:sp>
        <p:nvSpPr>
          <p:cNvPr id="10" name="Shape 8"/>
          <p:cNvSpPr/>
          <p:nvPr/>
        </p:nvSpPr>
        <p:spPr>
          <a:xfrm>
            <a:off x="1014984" y="3941064"/>
            <a:ext cx="91440" cy="91440"/>
          </a:xfrm>
          <a:prstGeom prst="ellipse">
            <a:avLst/>
          </a:prstGeom>
          <a:solidFill>
            <a:srgbClr val="19A7CE"/>
          </a:solidFill>
          <a:ln w="12700">
            <a:solidFill>
              <a:srgbClr val="19A7C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225296" y="3813048"/>
            <a:ext cx="248716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Database</a:t>
            </a:r>
            <a:endParaRPr lang="en-US" sz="1270" dirty="0"/>
          </a:p>
        </p:txBody>
      </p:sp>
      <p:sp>
        <p:nvSpPr>
          <p:cNvPr id="12" name="Shape 10"/>
          <p:cNvSpPr/>
          <p:nvPr/>
        </p:nvSpPr>
        <p:spPr>
          <a:xfrm>
            <a:off x="1014984" y="4517136"/>
            <a:ext cx="91440" cy="91440"/>
          </a:xfrm>
          <a:prstGeom prst="ellipse">
            <a:avLst/>
          </a:prstGeom>
          <a:solidFill>
            <a:srgbClr val="19A7CE"/>
          </a:solidFill>
          <a:ln w="12700">
            <a:solidFill>
              <a:srgbClr val="19A7C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225296" y="4389120"/>
            <a:ext cx="248716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VPN e servizi DDoS</a:t>
            </a:r>
            <a:endParaRPr lang="en-US" sz="1270" dirty="0"/>
          </a:p>
        </p:txBody>
      </p:sp>
      <p:sp>
        <p:nvSpPr>
          <p:cNvPr id="14" name="Shape 12"/>
          <p:cNvSpPr/>
          <p:nvPr/>
        </p:nvSpPr>
        <p:spPr>
          <a:xfrm>
            <a:off x="4480560" y="1874520"/>
            <a:ext cx="3438144" cy="3611880"/>
          </a:xfrm>
          <a:prstGeom prst="roundRect">
            <a:avLst>
              <a:gd name="adj" fmla="val 2660"/>
            </a:avLst>
          </a:prstGeom>
          <a:solidFill>
            <a:srgbClr val="FFFFFF"/>
          </a:solidFill>
          <a:ln w="12700">
            <a:solidFill>
              <a:srgbClr val="D7E4E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736592" y="2103120"/>
            <a:ext cx="29077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SaaS gestionali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4782312" y="2788920"/>
            <a:ext cx="91440" cy="91440"/>
          </a:xfrm>
          <a:prstGeom prst="ellipse">
            <a:avLst/>
          </a:prstGeom>
          <a:solidFill>
            <a:srgbClr val="19A7CE"/>
          </a:solidFill>
          <a:ln w="12700">
            <a:solidFill>
              <a:srgbClr val="19A7C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92624" y="2660904"/>
            <a:ext cx="248716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Contabilità</a:t>
            </a:r>
            <a:endParaRPr lang="en-US" sz="1270" dirty="0"/>
          </a:p>
        </p:txBody>
      </p:sp>
      <p:sp>
        <p:nvSpPr>
          <p:cNvPr id="18" name="Shape 16"/>
          <p:cNvSpPr/>
          <p:nvPr/>
        </p:nvSpPr>
        <p:spPr>
          <a:xfrm>
            <a:off x="4782312" y="3364992"/>
            <a:ext cx="91440" cy="91440"/>
          </a:xfrm>
          <a:prstGeom prst="ellipse">
            <a:avLst/>
          </a:prstGeom>
          <a:solidFill>
            <a:srgbClr val="19A7CE"/>
          </a:solidFill>
          <a:ln w="12700">
            <a:solidFill>
              <a:srgbClr val="19A7C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992624" y="3236976"/>
            <a:ext cx="248716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HRM / risorse umane</a:t>
            </a:r>
            <a:endParaRPr lang="en-US" sz="1270" dirty="0"/>
          </a:p>
        </p:txBody>
      </p:sp>
      <p:sp>
        <p:nvSpPr>
          <p:cNvPr id="20" name="Shape 18"/>
          <p:cNvSpPr/>
          <p:nvPr/>
        </p:nvSpPr>
        <p:spPr>
          <a:xfrm>
            <a:off x="4782312" y="3941064"/>
            <a:ext cx="91440" cy="91440"/>
          </a:xfrm>
          <a:prstGeom prst="ellipse">
            <a:avLst/>
          </a:prstGeom>
          <a:solidFill>
            <a:srgbClr val="19A7CE"/>
          </a:solidFill>
          <a:ln w="12700">
            <a:solidFill>
              <a:srgbClr val="19A7CE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992624" y="3813048"/>
            <a:ext cx="248716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ERP / workflow</a:t>
            </a:r>
            <a:endParaRPr lang="en-US" sz="1270" dirty="0"/>
          </a:p>
        </p:txBody>
      </p:sp>
      <p:sp>
        <p:nvSpPr>
          <p:cNvPr id="22" name="Shape 20"/>
          <p:cNvSpPr/>
          <p:nvPr/>
        </p:nvSpPr>
        <p:spPr>
          <a:xfrm>
            <a:off x="4782312" y="4517136"/>
            <a:ext cx="91440" cy="91440"/>
          </a:xfrm>
          <a:prstGeom prst="ellipse">
            <a:avLst/>
          </a:prstGeom>
          <a:solidFill>
            <a:srgbClr val="19A7CE"/>
          </a:solidFill>
          <a:ln w="12700">
            <a:solidFill>
              <a:srgbClr val="19A7C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992624" y="4389120"/>
            <a:ext cx="248716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CRM e collaborazione</a:t>
            </a:r>
            <a:endParaRPr lang="en-US" sz="1270" dirty="0"/>
          </a:p>
        </p:txBody>
      </p:sp>
      <p:sp>
        <p:nvSpPr>
          <p:cNvPr id="24" name="Shape 22"/>
          <p:cNvSpPr/>
          <p:nvPr/>
        </p:nvSpPr>
        <p:spPr>
          <a:xfrm>
            <a:off x="8247888" y="1874520"/>
            <a:ext cx="3438144" cy="3611880"/>
          </a:xfrm>
          <a:prstGeom prst="roundRect">
            <a:avLst>
              <a:gd name="adj" fmla="val 2660"/>
            </a:avLst>
          </a:prstGeom>
          <a:solidFill>
            <a:srgbClr val="F0FAF7"/>
          </a:solidFill>
          <a:ln w="12700">
            <a:solidFill>
              <a:srgbClr val="CFE9D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503920" y="2103120"/>
            <a:ext cx="29077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E9E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Digital &amp; AI</a:t>
            </a:r>
            <a:endParaRPr lang="en-US" sz="1700" dirty="0"/>
          </a:p>
        </p:txBody>
      </p:sp>
      <p:sp>
        <p:nvSpPr>
          <p:cNvPr id="26" name="Shape 24"/>
          <p:cNvSpPr/>
          <p:nvPr/>
        </p:nvSpPr>
        <p:spPr>
          <a:xfrm>
            <a:off x="8549640" y="2788920"/>
            <a:ext cx="91440" cy="91440"/>
          </a:xfrm>
          <a:prstGeom prst="ellipse">
            <a:avLst/>
          </a:prstGeom>
          <a:solidFill>
            <a:srgbClr val="1E9E74"/>
          </a:solidFill>
          <a:ln w="12700">
            <a:solidFill>
              <a:srgbClr val="1E9E74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759952" y="2660904"/>
            <a:ext cx="248716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CMS ed e-commerce</a:t>
            </a:r>
            <a:endParaRPr lang="en-US" sz="1270" dirty="0"/>
          </a:p>
        </p:txBody>
      </p:sp>
      <p:sp>
        <p:nvSpPr>
          <p:cNvPr id="28" name="Shape 26"/>
          <p:cNvSpPr/>
          <p:nvPr/>
        </p:nvSpPr>
        <p:spPr>
          <a:xfrm>
            <a:off x="8549640" y="3364992"/>
            <a:ext cx="91440" cy="91440"/>
          </a:xfrm>
          <a:prstGeom prst="ellipse">
            <a:avLst/>
          </a:prstGeom>
          <a:solidFill>
            <a:srgbClr val="1E9E74"/>
          </a:solidFill>
          <a:ln w="12700">
            <a:solidFill>
              <a:srgbClr val="1E9E74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759952" y="3236976"/>
            <a:ext cx="248716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Centralino virtuale / UCC</a:t>
            </a:r>
            <a:endParaRPr lang="en-US" sz="1270" dirty="0"/>
          </a:p>
        </p:txBody>
      </p:sp>
      <p:sp>
        <p:nvSpPr>
          <p:cNvPr id="30" name="Shape 28"/>
          <p:cNvSpPr/>
          <p:nvPr/>
        </p:nvSpPr>
        <p:spPr>
          <a:xfrm>
            <a:off x="8549640" y="3941064"/>
            <a:ext cx="91440" cy="91440"/>
          </a:xfrm>
          <a:prstGeom prst="ellipse">
            <a:avLst/>
          </a:prstGeom>
          <a:solidFill>
            <a:srgbClr val="1E9E74"/>
          </a:solidFill>
          <a:ln w="12700">
            <a:solidFill>
              <a:srgbClr val="1E9E74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759952" y="3813048"/>
            <a:ext cx="248716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Dashboard e BI</a:t>
            </a:r>
            <a:endParaRPr lang="en-US" sz="1270" dirty="0"/>
          </a:p>
        </p:txBody>
      </p:sp>
      <p:sp>
        <p:nvSpPr>
          <p:cNvPr id="32" name="Shape 30"/>
          <p:cNvSpPr/>
          <p:nvPr/>
        </p:nvSpPr>
        <p:spPr>
          <a:xfrm>
            <a:off x="8549640" y="4517136"/>
            <a:ext cx="91440" cy="91440"/>
          </a:xfrm>
          <a:prstGeom prst="ellipse">
            <a:avLst/>
          </a:prstGeom>
          <a:solidFill>
            <a:srgbClr val="1E9E74"/>
          </a:solidFill>
          <a:ln w="12700">
            <a:solidFill>
              <a:srgbClr val="1E9E74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759952" y="4389120"/>
            <a:ext cx="248716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SaaS con funzionalità AI</a:t>
            </a:r>
            <a:endParaRPr lang="en-US" sz="1270" dirty="0"/>
          </a:p>
        </p:txBody>
      </p:sp>
      <p:sp>
        <p:nvSpPr>
          <p:cNvPr id="34" name="Text 32"/>
          <p:cNvSpPr/>
          <p:nvPr/>
        </p:nvSpPr>
        <p:spPr>
          <a:xfrm>
            <a:off x="841248" y="5632704"/>
            <a:ext cx="10469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16A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ERP e CRM sono ammissibili nella categoria Cloud SaaS; i software on-premise non cyber non rientrano in questa voce.</a:t>
            </a:r>
            <a:endParaRPr lang="en-US" sz="1150" dirty="0"/>
          </a:p>
        </p:txBody>
      </p:sp>
      <p:sp>
        <p:nvSpPr>
          <p:cNvPr id="35" name="Text 33"/>
          <p:cNvSpPr/>
          <p:nvPr/>
        </p:nvSpPr>
        <p:spPr>
          <a:xfrm>
            <a:off x="566928" y="6144768"/>
            <a:ext cx="7498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680" i="1" dirty="0">
                <a:solidFill>
                  <a:srgbClr val="8293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MIMIT FAQ – servizi cloud SaaS, ERP/CRM e soluzioni AI</a:t>
            </a:r>
            <a:endParaRPr lang="en-US" sz="680" dirty="0"/>
          </a:p>
        </p:txBody>
      </p:sp>
      <p:sp>
        <p:nvSpPr>
          <p:cNvPr id="36" name="Text 34">
            <a:hlinkClick r:id="rId1" tooltip=""/>
          </p:cNvPr>
          <p:cNvSpPr/>
          <p:nvPr/>
        </p:nvSpPr>
        <p:spPr>
          <a:xfrm>
            <a:off x="9829800" y="6144768"/>
            <a:ext cx="1783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80" u="sng" dirty="0">
                <a:solidFill>
                  <a:srgbClr val="116A8B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Fonte online</a:t>
            </a:r>
            <a:endParaRPr lang="en-US" sz="6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01384"/>
            <a:ext cx="25603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30">
                <a:solidFill>
                  <a:srgbClr val="83949E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5836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Servizi accessori e spese da evitare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66928" y="1207008"/>
            <a:ext cx="10972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qualità del piano dipende soprattutto dal miglioramento tecnologico dimostrabile.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58368" y="1828800"/>
            <a:ext cx="5230368" cy="3822192"/>
          </a:xfrm>
          <a:prstGeom prst="roundRect">
            <a:avLst>
              <a:gd name="adj" fmla="val 2392"/>
            </a:avLst>
          </a:prstGeom>
          <a:solidFill>
            <a:srgbClr val="ECF8F4"/>
          </a:solidFill>
          <a:ln w="12700">
            <a:solidFill>
              <a:srgbClr val="C9EBD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32688" y="2039112"/>
            <a:ext cx="4389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E9E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Ammissibili come servizi accessori</a:t>
            </a:r>
            <a:endParaRPr lang="en-US" sz="1650" dirty="0"/>
          </a:p>
        </p:txBody>
      </p:sp>
      <p:sp>
        <p:nvSpPr>
          <p:cNvPr id="6" name="Shape 4"/>
          <p:cNvSpPr/>
          <p:nvPr/>
        </p:nvSpPr>
        <p:spPr>
          <a:xfrm>
            <a:off x="882396" y="2683764"/>
            <a:ext cx="100584" cy="100584"/>
          </a:xfrm>
          <a:prstGeom prst="ellipse">
            <a:avLst/>
          </a:prstGeom>
          <a:solidFill>
            <a:srgbClr val="1E9E74"/>
          </a:solidFill>
          <a:ln w="12700">
            <a:solidFill>
              <a:srgbClr val="1E9E7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0" y="2578608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Configurazione e messa in esercizio</a:t>
            </a:r>
            <a:endParaRPr lang="en-US" sz="1270" dirty="0"/>
          </a:p>
        </p:txBody>
      </p:sp>
      <p:sp>
        <p:nvSpPr>
          <p:cNvPr id="8" name="Shape 6"/>
          <p:cNvSpPr/>
          <p:nvPr/>
        </p:nvSpPr>
        <p:spPr>
          <a:xfrm>
            <a:off x="882396" y="3204972"/>
            <a:ext cx="100584" cy="100584"/>
          </a:xfrm>
          <a:prstGeom prst="ellipse">
            <a:avLst/>
          </a:prstGeom>
          <a:solidFill>
            <a:srgbClr val="1E9E74"/>
          </a:solidFill>
          <a:ln w="12700">
            <a:solidFill>
              <a:srgbClr val="1E9E7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97280" y="3099816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Monitoraggio e supporto continuativo</a:t>
            </a:r>
            <a:endParaRPr lang="en-US" sz="1270" dirty="0"/>
          </a:p>
        </p:txBody>
      </p:sp>
      <p:sp>
        <p:nvSpPr>
          <p:cNvPr id="10" name="Shape 8"/>
          <p:cNvSpPr/>
          <p:nvPr/>
        </p:nvSpPr>
        <p:spPr>
          <a:xfrm>
            <a:off x="882396" y="3726180"/>
            <a:ext cx="100584" cy="100584"/>
          </a:xfrm>
          <a:prstGeom prst="ellipse">
            <a:avLst/>
          </a:prstGeom>
          <a:solidFill>
            <a:srgbClr val="1E9E74"/>
          </a:solidFill>
          <a:ln w="12700">
            <a:solidFill>
              <a:srgbClr val="1E9E7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97280" y="3621024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Servizi professionali tecnici collegati all’implementazione</a:t>
            </a:r>
            <a:endParaRPr lang="en-US" sz="1270" dirty="0"/>
          </a:p>
        </p:txBody>
      </p:sp>
      <p:sp>
        <p:nvSpPr>
          <p:cNvPr id="12" name="Shape 10"/>
          <p:cNvSpPr/>
          <p:nvPr/>
        </p:nvSpPr>
        <p:spPr>
          <a:xfrm>
            <a:off x="882396" y="4247388"/>
            <a:ext cx="100584" cy="100584"/>
          </a:xfrm>
          <a:prstGeom prst="ellipse">
            <a:avLst/>
          </a:prstGeom>
          <a:solidFill>
            <a:srgbClr val="1E9E74"/>
          </a:solidFill>
          <a:ln w="12700">
            <a:solidFill>
              <a:srgbClr val="1E9E7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97280" y="4142232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Fino al 30% del piano complessivo</a:t>
            </a:r>
            <a:endParaRPr lang="en-US" sz="1270" dirty="0"/>
          </a:p>
        </p:txBody>
      </p:sp>
      <p:sp>
        <p:nvSpPr>
          <p:cNvPr id="14" name="Shape 12"/>
          <p:cNvSpPr/>
          <p:nvPr/>
        </p:nvSpPr>
        <p:spPr>
          <a:xfrm>
            <a:off x="882396" y="4768596"/>
            <a:ext cx="100584" cy="100584"/>
          </a:xfrm>
          <a:prstGeom prst="ellipse">
            <a:avLst/>
          </a:prstGeom>
          <a:solidFill>
            <a:srgbClr val="1E9E74"/>
          </a:solidFill>
          <a:ln w="12700">
            <a:solidFill>
              <a:srgbClr val="1E9E7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97280" y="466344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Devono essere connessi a una o più soluzioni principali</a:t>
            </a:r>
            <a:endParaRPr lang="en-US" sz="1270" dirty="0"/>
          </a:p>
        </p:txBody>
      </p:sp>
      <p:sp>
        <p:nvSpPr>
          <p:cNvPr id="16" name="Shape 14"/>
          <p:cNvSpPr/>
          <p:nvPr/>
        </p:nvSpPr>
        <p:spPr>
          <a:xfrm>
            <a:off x="6144768" y="1828800"/>
            <a:ext cx="5010912" cy="3822192"/>
          </a:xfrm>
          <a:prstGeom prst="roundRect">
            <a:avLst>
              <a:gd name="adj" fmla="val 2392"/>
            </a:avLst>
          </a:prstGeom>
          <a:solidFill>
            <a:srgbClr val="FEF0F0"/>
          </a:solidFill>
          <a:ln w="12700">
            <a:solidFill>
              <a:srgbClr val="F4CAC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19088" y="2039112"/>
            <a:ext cx="4160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D75A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Non ammissibili / attenzione</a:t>
            </a:r>
            <a:endParaRPr lang="en-US" sz="1650" dirty="0"/>
          </a:p>
        </p:txBody>
      </p:sp>
      <p:sp>
        <p:nvSpPr>
          <p:cNvPr id="18" name="Shape 16"/>
          <p:cNvSpPr/>
          <p:nvPr/>
        </p:nvSpPr>
        <p:spPr>
          <a:xfrm>
            <a:off x="6368796" y="2683764"/>
            <a:ext cx="100584" cy="100584"/>
          </a:xfrm>
          <a:prstGeom prst="ellipse">
            <a:avLst/>
          </a:prstGeom>
          <a:solidFill>
            <a:srgbClr val="D75A5A"/>
          </a:solidFill>
          <a:ln w="12700">
            <a:solidFill>
              <a:srgbClr val="D75A5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0" y="2578608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Mera consulenza o formazione</a:t>
            </a:r>
            <a:endParaRPr lang="en-US" sz="1270" dirty="0"/>
          </a:p>
        </p:txBody>
      </p:sp>
      <p:sp>
        <p:nvSpPr>
          <p:cNvPr id="20" name="Shape 18"/>
          <p:cNvSpPr/>
          <p:nvPr/>
        </p:nvSpPr>
        <p:spPr>
          <a:xfrm>
            <a:off x="6368796" y="3204972"/>
            <a:ext cx="100584" cy="100584"/>
          </a:xfrm>
          <a:prstGeom prst="ellipse">
            <a:avLst/>
          </a:prstGeom>
          <a:solidFill>
            <a:srgbClr val="D75A5A"/>
          </a:solidFill>
          <a:ln w="12700">
            <a:solidFill>
              <a:srgbClr val="D75A5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0" y="3099816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Estensioni di licenze già possedute</a:t>
            </a:r>
            <a:endParaRPr lang="en-US" sz="1270" dirty="0"/>
          </a:p>
        </p:txBody>
      </p:sp>
      <p:sp>
        <p:nvSpPr>
          <p:cNvPr id="22" name="Shape 20"/>
          <p:cNvSpPr/>
          <p:nvPr/>
        </p:nvSpPr>
        <p:spPr>
          <a:xfrm>
            <a:off x="6368796" y="3726180"/>
            <a:ext cx="100584" cy="100584"/>
          </a:xfrm>
          <a:prstGeom prst="ellipse">
            <a:avLst/>
          </a:prstGeom>
          <a:solidFill>
            <a:srgbClr val="D75A5A"/>
          </a:solidFill>
          <a:ln w="12700">
            <a:solidFill>
              <a:srgbClr val="D75A5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0" y="3621024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Aumento di utenti/postazioni senza upgrade tecnologico</a:t>
            </a:r>
            <a:endParaRPr lang="en-US" sz="1270" dirty="0"/>
          </a:p>
        </p:txBody>
      </p:sp>
      <p:sp>
        <p:nvSpPr>
          <p:cNvPr id="24" name="Shape 22"/>
          <p:cNvSpPr/>
          <p:nvPr/>
        </p:nvSpPr>
        <p:spPr>
          <a:xfrm>
            <a:off x="6368796" y="4247388"/>
            <a:ext cx="100584" cy="100584"/>
          </a:xfrm>
          <a:prstGeom prst="ellipse">
            <a:avLst/>
          </a:prstGeom>
          <a:solidFill>
            <a:srgbClr val="D75A5A"/>
          </a:solidFill>
          <a:ln w="12700">
            <a:solidFill>
              <a:srgbClr val="D75A5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0" y="4142232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Semplici aggiornamenti di versione</a:t>
            </a:r>
            <a:endParaRPr lang="en-US" sz="1270" dirty="0"/>
          </a:p>
        </p:txBody>
      </p:sp>
      <p:sp>
        <p:nvSpPr>
          <p:cNvPr id="26" name="Shape 24"/>
          <p:cNvSpPr/>
          <p:nvPr/>
        </p:nvSpPr>
        <p:spPr>
          <a:xfrm>
            <a:off x="6368796" y="4768596"/>
            <a:ext cx="100584" cy="100584"/>
          </a:xfrm>
          <a:prstGeom prst="ellipse">
            <a:avLst/>
          </a:prstGeom>
          <a:solidFill>
            <a:srgbClr val="D75A5A"/>
          </a:solidFill>
          <a:ln w="12700">
            <a:solidFill>
              <a:srgbClr val="D75A5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0" y="466344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0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Spese sostenute prima dell’invio della domanda</a:t>
            </a:r>
            <a:endParaRPr lang="en-US" sz="1270" dirty="0"/>
          </a:p>
        </p:txBody>
      </p:sp>
      <p:sp>
        <p:nvSpPr>
          <p:cNvPr id="28" name="Text 26"/>
          <p:cNvSpPr/>
          <p:nvPr/>
        </p:nvSpPr>
        <p:spPr>
          <a:xfrm>
            <a:off x="566928" y="6144768"/>
            <a:ext cx="7498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680" i="1" dirty="0">
                <a:solidFill>
                  <a:srgbClr val="8293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MIMIT FAQ – servizi accessori, limiti e spese escluse</a:t>
            </a:r>
            <a:endParaRPr lang="en-US" sz="680" dirty="0"/>
          </a:p>
        </p:txBody>
      </p:sp>
      <p:sp>
        <p:nvSpPr>
          <p:cNvPr id="29" name="Text 27">
            <a:hlinkClick r:id="rId1" tooltip=""/>
          </p:cNvPr>
          <p:cNvSpPr/>
          <p:nvPr/>
        </p:nvSpPr>
        <p:spPr>
          <a:xfrm>
            <a:off x="9829800" y="6144768"/>
            <a:ext cx="1783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80" u="sng" dirty="0">
                <a:solidFill>
                  <a:srgbClr val="116A8B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Fonte online</a:t>
            </a:r>
            <a:endParaRPr lang="en-US" sz="6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01384"/>
            <a:ext cx="25603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30">
                <a:solidFill>
                  <a:srgbClr val="83949E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5836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 vincolo decisivo: il fornitore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66928" y="1207008"/>
            <a:ext cx="10972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 preventivo deve riferirsi a prodotti e servizi riconducibili all’elenco MIMIT dei fornitori abilitati.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749808" y="1920240"/>
            <a:ext cx="10643616" cy="1097280"/>
          </a:xfrm>
          <a:prstGeom prst="roundRect">
            <a:avLst>
              <a:gd name="adj" fmla="val 8333"/>
            </a:avLst>
          </a:prstGeom>
          <a:solidFill>
            <a:srgbClr val="EAF7FB"/>
          </a:solidFill>
          <a:ln w="12700">
            <a:solidFill>
              <a:srgbClr val="C7E7F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51560" y="213969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987552" y="2075688"/>
            <a:ext cx="530352" cy="530352"/>
          </a:xfrm>
          <a:prstGeom prst="ellipse">
            <a:avLst/>
          </a:prstGeom>
          <a:solidFill>
            <a:srgbClr val="19A7CE"/>
          </a:solidFill>
          <a:ln w="12700">
            <a:solidFill>
              <a:srgbClr val="19A7C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55648" y="2084832"/>
            <a:ext cx="9098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Verificare che il fornitore sia nell’elenco ufficiale MIMIT/Invitalia.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1005840" y="3328416"/>
            <a:ext cx="384048" cy="384048"/>
          </a:xfrm>
          <a:prstGeom prst="ellipse">
            <a:avLst/>
          </a:prstGeom>
          <a:solidFill>
            <a:srgbClr val="0B2B45"/>
          </a:solidFill>
          <a:ln w="12700">
            <a:solidFill>
              <a:srgbClr val="0B2B4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05840" y="332841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627632" y="3291840"/>
            <a:ext cx="90708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60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Verificare la categoria per cui il fornitore è abilitato</a:t>
            </a:r>
            <a:endParaRPr lang="en-US" sz="1360" dirty="0"/>
          </a:p>
        </p:txBody>
      </p:sp>
      <p:sp>
        <p:nvSpPr>
          <p:cNvPr id="11" name="Shape 9"/>
          <p:cNvSpPr/>
          <p:nvPr/>
        </p:nvSpPr>
        <p:spPr>
          <a:xfrm>
            <a:off x="1005840" y="3941064"/>
            <a:ext cx="384048" cy="384048"/>
          </a:xfrm>
          <a:prstGeom prst="ellipse">
            <a:avLst/>
          </a:prstGeom>
          <a:solidFill>
            <a:srgbClr val="0B2B45"/>
          </a:solidFill>
          <a:ln w="12700">
            <a:solidFill>
              <a:srgbClr val="0B2B4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05840" y="394106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1627632" y="3904488"/>
            <a:ext cx="90708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60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Richiedere un’offerta con i codici identificativi dei prodotti/servizi</a:t>
            </a:r>
            <a:endParaRPr lang="en-US" sz="1360" dirty="0"/>
          </a:p>
        </p:txBody>
      </p:sp>
      <p:sp>
        <p:nvSpPr>
          <p:cNvPr id="14" name="Shape 12"/>
          <p:cNvSpPr/>
          <p:nvPr/>
        </p:nvSpPr>
        <p:spPr>
          <a:xfrm>
            <a:off x="1005840" y="4553712"/>
            <a:ext cx="384048" cy="384048"/>
          </a:xfrm>
          <a:prstGeom prst="ellipse">
            <a:avLst/>
          </a:prstGeom>
          <a:solidFill>
            <a:srgbClr val="0B2B45"/>
          </a:solidFill>
          <a:ln w="12700">
            <a:solidFill>
              <a:srgbClr val="0B2B4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05840" y="45537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1627632" y="4517136"/>
            <a:ext cx="90708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60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Descrivere lo stato tecnologico iniziale e l’upgrade atteso</a:t>
            </a:r>
            <a:endParaRPr lang="en-US" sz="1360" dirty="0"/>
          </a:p>
        </p:txBody>
      </p:sp>
      <p:sp>
        <p:nvSpPr>
          <p:cNvPr id="17" name="Shape 15"/>
          <p:cNvSpPr/>
          <p:nvPr/>
        </p:nvSpPr>
        <p:spPr>
          <a:xfrm>
            <a:off x="1005840" y="5166360"/>
            <a:ext cx="384048" cy="384048"/>
          </a:xfrm>
          <a:prstGeom prst="ellipse">
            <a:avLst/>
          </a:prstGeom>
          <a:solidFill>
            <a:srgbClr val="0B2B45"/>
          </a:solidFill>
          <a:ln w="12700">
            <a:solidFill>
              <a:srgbClr val="0B2B4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05840" y="5166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627632" y="5129784"/>
            <a:ext cx="90708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60" b="1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Non acquistare o attivare la soluzione prima dell’invio della domanda</a:t>
            </a:r>
            <a:endParaRPr lang="en-US" sz="1360" dirty="0"/>
          </a:p>
        </p:txBody>
      </p:sp>
      <p:sp>
        <p:nvSpPr>
          <p:cNvPr id="20" name="Shape 18"/>
          <p:cNvSpPr/>
          <p:nvPr/>
        </p:nvSpPr>
        <p:spPr>
          <a:xfrm>
            <a:off x="2990088" y="5715000"/>
            <a:ext cx="6199632" cy="310896"/>
          </a:xfrm>
          <a:prstGeom prst="roundRect">
            <a:avLst>
              <a:gd name="adj" fmla="val 47059"/>
            </a:avLst>
          </a:prstGeom>
          <a:solidFill>
            <a:srgbClr val="FFF5E5"/>
          </a:solidFill>
          <a:ln w="12700">
            <a:solidFill>
              <a:srgbClr val="FFF5E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063240" y="5733288"/>
            <a:ext cx="6053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60" b="1" dirty="0">
                <a:solidFill>
                  <a:srgbClr val="9D650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Elenco fornitori definito con Decreto direttoriale 29 luglio 2026</a:t>
            </a:r>
            <a:endParaRPr lang="en-US" sz="960" dirty="0"/>
          </a:p>
        </p:txBody>
      </p:sp>
      <p:sp>
        <p:nvSpPr>
          <p:cNvPr id="22" name="Text 20"/>
          <p:cNvSpPr/>
          <p:nvPr/>
        </p:nvSpPr>
        <p:spPr>
          <a:xfrm>
            <a:off x="566928" y="6144768"/>
            <a:ext cx="7498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680" i="1" dirty="0">
                <a:solidFill>
                  <a:srgbClr val="8293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MIMIT – Decreto 29 luglio 2026 e FAQ</a:t>
            </a:r>
            <a:endParaRPr lang="en-US" sz="680" dirty="0"/>
          </a:p>
        </p:txBody>
      </p:sp>
      <p:sp>
        <p:nvSpPr>
          <p:cNvPr id="23" name="Text 21">
            <a:hlinkClick r:id="rId1" tooltip=""/>
          </p:cNvPr>
          <p:cNvSpPr/>
          <p:nvPr/>
        </p:nvSpPr>
        <p:spPr>
          <a:xfrm>
            <a:off x="9829800" y="6144768"/>
            <a:ext cx="1783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80" u="sng" dirty="0">
                <a:solidFill>
                  <a:srgbClr val="116A8B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Fonte online</a:t>
            </a:r>
            <a:endParaRPr lang="en-US" sz="6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01384"/>
            <a:ext cx="25603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30">
                <a:solidFill>
                  <a:srgbClr val="83949E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5836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Checklist per preparare la domanda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66928" y="1207008"/>
            <a:ext cx="10972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Documenti e informazioni da raccogliere prima dell’apertura dello sportello.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749808" y="1773936"/>
            <a:ext cx="5138928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2700">
            <a:solidFill>
              <a:srgbClr val="D7E4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50976" y="1984248"/>
            <a:ext cx="384048" cy="384048"/>
          </a:xfrm>
          <a:prstGeom prst="ellipse">
            <a:avLst/>
          </a:prstGeom>
          <a:solidFill>
            <a:srgbClr val="19A7CE"/>
          </a:solidFill>
          <a:ln w="12700">
            <a:solidFill>
              <a:srgbClr val="19A7C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50976" y="1947672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499616" y="1892808"/>
            <a:ext cx="1600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3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Identità digitale</a:t>
            </a:r>
            <a:endParaRPr lang="en-US" sz="1130" dirty="0"/>
          </a:p>
        </p:txBody>
      </p:sp>
      <p:sp>
        <p:nvSpPr>
          <p:cNvPr id="8" name="Text 6"/>
          <p:cNvSpPr/>
          <p:nvPr/>
        </p:nvSpPr>
        <p:spPr>
          <a:xfrm>
            <a:off x="3008376" y="1865376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4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SPID, CIE o CNS</a:t>
            </a:r>
            <a:endParaRPr lang="en-US" sz="1040" dirty="0"/>
          </a:p>
        </p:txBody>
      </p:sp>
      <p:sp>
        <p:nvSpPr>
          <p:cNvPr id="9" name="Shape 7"/>
          <p:cNvSpPr/>
          <p:nvPr/>
        </p:nvSpPr>
        <p:spPr>
          <a:xfrm>
            <a:off x="749808" y="2770632"/>
            <a:ext cx="5138928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2700">
            <a:solidFill>
              <a:srgbClr val="D7E4E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50976" y="2980944"/>
            <a:ext cx="384048" cy="384048"/>
          </a:xfrm>
          <a:prstGeom prst="ellipse">
            <a:avLst/>
          </a:prstGeom>
          <a:solidFill>
            <a:srgbClr val="19A7CE"/>
          </a:solidFill>
          <a:ln w="12700">
            <a:solidFill>
              <a:srgbClr val="19A7C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976" y="2944368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499616" y="2889504"/>
            <a:ext cx="1600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3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Firma digitale</a:t>
            </a:r>
            <a:endParaRPr lang="en-US" sz="1130" dirty="0"/>
          </a:p>
        </p:txBody>
      </p:sp>
      <p:sp>
        <p:nvSpPr>
          <p:cNvPr id="13" name="Text 11"/>
          <p:cNvSpPr/>
          <p:nvPr/>
        </p:nvSpPr>
        <p:spPr>
          <a:xfrm>
            <a:off x="3008376" y="2862072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4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 legale rappresentante / richiedente</a:t>
            </a:r>
            <a:endParaRPr lang="en-US" sz="1040" dirty="0"/>
          </a:p>
        </p:txBody>
      </p:sp>
      <p:sp>
        <p:nvSpPr>
          <p:cNvPr id="14" name="Shape 12"/>
          <p:cNvSpPr/>
          <p:nvPr/>
        </p:nvSpPr>
        <p:spPr>
          <a:xfrm>
            <a:off x="749808" y="3767328"/>
            <a:ext cx="5138928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2700">
            <a:solidFill>
              <a:srgbClr val="D7E4E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50976" y="3977640"/>
            <a:ext cx="384048" cy="384048"/>
          </a:xfrm>
          <a:prstGeom prst="ellipse">
            <a:avLst/>
          </a:prstGeom>
          <a:solidFill>
            <a:srgbClr val="19A7CE"/>
          </a:solidFill>
          <a:ln w="12700">
            <a:solidFill>
              <a:srgbClr val="19A7C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50976" y="3941064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499616" y="3886200"/>
            <a:ext cx="1600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3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PEC attiva</a:t>
            </a:r>
            <a:endParaRPr lang="en-US" sz="1130" dirty="0"/>
          </a:p>
        </p:txBody>
      </p:sp>
      <p:sp>
        <p:nvSpPr>
          <p:cNvPr id="18" name="Text 16"/>
          <p:cNvSpPr/>
          <p:nvPr/>
        </p:nvSpPr>
        <p:spPr>
          <a:xfrm>
            <a:off x="3008376" y="3858768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4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indirizzo valido e monitorato</a:t>
            </a:r>
            <a:endParaRPr lang="en-US" sz="1040" dirty="0"/>
          </a:p>
        </p:txBody>
      </p:sp>
      <p:sp>
        <p:nvSpPr>
          <p:cNvPr id="19" name="Shape 17"/>
          <p:cNvSpPr/>
          <p:nvPr/>
        </p:nvSpPr>
        <p:spPr>
          <a:xfrm>
            <a:off x="749808" y="4764024"/>
            <a:ext cx="5138928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2700">
            <a:solidFill>
              <a:srgbClr val="D7E4E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50976" y="4974336"/>
            <a:ext cx="384048" cy="384048"/>
          </a:xfrm>
          <a:prstGeom prst="ellipse">
            <a:avLst/>
          </a:prstGeom>
          <a:solidFill>
            <a:srgbClr val="19A7CE"/>
          </a:solidFill>
          <a:ln w="12700">
            <a:solidFill>
              <a:srgbClr val="19A7CE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50976" y="4937760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499616" y="4882896"/>
            <a:ext cx="1600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3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Connettività</a:t>
            </a:r>
            <a:endParaRPr lang="en-US" sz="1130" dirty="0"/>
          </a:p>
        </p:txBody>
      </p:sp>
      <p:sp>
        <p:nvSpPr>
          <p:cNvPr id="23" name="Text 21"/>
          <p:cNvSpPr/>
          <p:nvPr/>
        </p:nvSpPr>
        <p:spPr>
          <a:xfrm>
            <a:off x="3008376" y="4855464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4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contratto già in essere ≥ 30 Mbps</a:t>
            </a:r>
            <a:endParaRPr lang="en-US" sz="1040" dirty="0"/>
          </a:p>
        </p:txBody>
      </p:sp>
      <p:sp>
        <p:nvSpPr>
          <p:cNvPr id="24" name="Shape 22"/>
          <p:cNvSpPr/>
          <p:nvPr/>
        </p:nvSpPr>
        <p:spPr>
          <a:xfrm>
            <a:off x="6254496" y="1773936"/>
            <a:ext cx="5138928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2700">
            <a:solidFill>
              <a:srgbClr val="D7E4EA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455664" y="1984248"/>
            <a:ext cx="384048" cy="384048"/>
          </a:xfrm>
          <a:prstGeom prst="ellipse">
            <a:avLst/>
          </a:prstGeom>
          <a:solidFill>
            <a:srgbClr val="1E9E74"/>
          </a:solidFill>
          <a:ln w="12700">
            <a:solidFill>
              <a:srgbClr val="1E9E74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455664" y="1947672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7004304" y="1892808"/>
            <a:ext cx="1600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3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Offerta fornitore</a:t>
            </a:r>
            <a:endParaRPr lang="en-US" sz="1130" dirty="0"/>
          </a:p>
        </p:txBody>
      </p:sp>
      <p:sp>
        <p:nvSpPr>
          <p:cNvPr id="28" name="Text 26"/>
          <p:cNvSpPr/>
          <p:nvPr/>
        </p:nvSpPr>
        <p:spPr>
          <a:xfrm>
            <a:off x="8513064" y="1865376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4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 codici identificativi e costi</a:t>
            </a:r>
            <a:endParaRPr lang="en-US" sz="1040" dirty="0"/>
          </a:p>
        </p:txBody>
      </p:sp>
      <p:sp>
        <p:nvSpPr>
          <p:cNvPr id="29" name="Shape 27"/>
          <p:cNvSpPr/>
          <p:nvPr/>
        </p:nvSpPr>
        <p:spPr>
          <a:xfrm>
            <a:off x="6254496" y="2770632"/>
            <a:ext cx="5138928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2700">
            <a:solidFill>
              <a:srgbClr val="D7E4EA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455664" y="2980944"/>
            <a:ext cx="384048" cy="384048"/>
          </a:xfrm>
          <a:prstGeom prst="ellipse">
            <a:avLst/>
          </a:prstGeom>
          <a:solidFill>
            <a:srgbClr val="1E9E74"/>
          </a:solidFill>
          <a:ln w="12700">
            <a:solidFill>
              <a:srgbClr val="1E9E74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455664" y="2944368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7004304" y="2889504"/>
            <a:ext cx="1600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3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Situazione iniziale</a:t>
            </a:r>
            <a:endParaRPr lang="en-US" sz="1130" dirty="0"/>
          </a:p>
        </p:txBody>
      </p:sp>
      <p:sp>
        <p:nvSpPr>
          <p:cNvPr id="33" name="Text 31"/>
          <p:cNvSpPr/>
          <p:nvPr/>
        </p:nvSpPr>
        <p:spPr>
          <a:xfrm>
            <a:off x="8513064" y="2862072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4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dotazione tecnologica e criticità attuali</a:t>
            </a:r>
            <a:endParaRPr lang="en-US" sz="1040" dirty="0"/>
          </a:p>
        </p:txBody>
      </p:sp>
      <p:sp>
        <p:nvSpPr>
          <p:cNvPr id="34" name="Shape 32"/>
          <p:cNvSpPr/>
          <p:nvPr/>
        </p:nvSpPr>
        <p:spPr>
          <a:xfrm>
            <a:off x="6254496" y="3767328"/>
            <a:ext cx="5138928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2700">
            <a:solidFill>
              <a:srgbClr val="D7E4EA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455664" y="3977640"/>
            <a:ext cx="384048" cy="384048"/>
          </a:xfrm>
          <a:prstGeom prst="ellipse">
            <a:avLst/>
          </a:prstGeom>
          <a:solidFill>
            <a:srgbClr val="1E9E74"/>
          </a:solidFill>
          <a:ln w="12700">
            <a:solidFill>
              <a:srgbClr val="1E9E74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455664" y="3941064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7004304" y="3886200"/>
            <a:ext cx="1600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3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Miglioramento atteso</a:t>
            </a:r>
            <a:endParaRPr lang="en-US" sz="1130" dirty="0"/>
          </a:p>
        </p:txBody>
      </p:sp>
      <p:sp>
        <p:nvSpPr>
          <p:cNvPr id="38" name="Text 36"/>
          <p:cNvSpPr/>
          <p:nvPr/>
        </p:nvSpPr>
        <p:spPr>
          <a:xfrm>
            <a:off x="8513064" y="3858768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4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upgrade concreto e misurabile</a:t>
            </a:r>
            <a:endParaRPr lang="en-US" sz="1040" dirty="0"/>
          </a:p>
        </p:txBody>
      </p:sp>
      <p:sp>
        <p:nvSpPr>
          <p:cNvPr id="39" name="Shape 37"/>
          <p:cNvSpPr/>
          <p:nvPr/>
        </p:nvSpPr>
        <p:spPr>
          <a:xfrm>
            <a:off x="6254496" y="4764024"/>
            <a:ext cx="5138928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2700">
            <a:solidFill>
              <a:srgbClr val="D7E4EA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6455664" y="4974336"/>
            <a:ext cx="384048" cy="384048"/>
          </a:xfrm>
          <a:prstGeom prst="ellipse">
            <a:avLst/>
          </a:prstGeom>
          <a:solidFill>
            <a:srgbClr val="1E9E74"/>
          </a:solidFill>
          <a:ln w="12700">
            <a:solidFill>
              <a:srgbClr val="1E9E74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455664" y="4937760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en-US" sz="1400" dirty="0"/>
          </a:p>
        </p:txBody>
      </p:sp>
      <p:sp>
        <p:nvSpPr>
          <p:cNvPr id="42" name="Text 40"/>
          <p:cNvSpPr/>
          <p:nvPr/>
        </p:nvSpPr>
        <p:spPr>
          <a:xfrm>
            <a:off x="7004304" y="4882896"/>
            <a:ext cx="1600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3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Polizza catastrofale</a:t>
            </a:r>
            <a:endParaRPr lang="en-US" sz="1130" dirty="0"/>
          </a:p>
        </p:txBody>
      </p:sp>
      <p:sp>
        <p:nvSpPr>
          <p:cNvPr id="43" name="Text 41"/>
          <p:cNvSpPr/>
          <p:nvPr/>
        </p:nvSpPr>
        <p:spPr>
          <a:xfrm>
            <a:off x="8513064" y="4855464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4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DSAN per le PMI, ove dovuta</a:t>
            </a:r>
            <a:endParaRPr lang="en-US" sz="1040" dirty="0"/>
          </a:p>
        </p:txBody>
      </p:sp>
      <p:sp>
        <p:nvSpPr>
          <p:cNvPr id="44" name="Shape 42"/>
          <p:cNvSpPr/>
          <p:nvPr/>
        </p:nvSpPr>
        <p:spPr>
          <a:xfrm>
            <a:off x="749808" y="5715000"/>
            <a:ext cx="10643616" cy="384048"/>
          </a:xfrm>
          <a:prstGeom prst="roundRect">
            <a:avLst>
              <a:gd name="adj" fmla="val 23810"/>
            </a:avLst>
          </a:prstGeom>
          <a:solidFill>
            <a:srgbClr val="FFF5E5"/>
          </a:solidFill>
          <a:ln w="12700">
            <a:solidFill>
              <a:srgbClr val="F3D599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32688" y="5705856"/>
            <a:ext cx="10287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80" b="1" dirty="0">
                <a:solidFill>
                  <a:srgbClr val="8D5E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È possibile delegare un consulente alla compilazione/presentazione, ma la firma della domanda resta al legale rappresentante salvo procura speciale.</a:t>
            </a:r>
            <a:endParaRPr lang="en-US" sz="980" dirty="0"/>
          </a:p>
        </p:txBody>
      </p:sp>
      <p:sp>
        <p:nvSpPr>
          <p:cNvPr id="46" name="Text 44"/>
          <p:cNvSpPr/>
          <p:nvPr/>
        </p:nvSpPr>
        <p:spPr>
          <a:xfrm>
            <a:off x="566928" y="6144768"/>
            <a:ext cx="7498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680" i="1" dirty="0">
                <a:solidFill>
                  <a:srgbClr val="8293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MIMIT FAQ – cosa serve per compilare la domanda e deleghe</a:t>
            </a:r>
            <a:endParaRPr lang="en-US" sz="680" dirty="0"/>
          </a:p>
        </p:txBody>
      </p:sp>
      <p:sp>
        <p:nvSpPr>
          <p:cNvPr id="47" name="Text 45">
            <a:hlinkClick r:id="rId1" tooltip=""/>
          </p:cNvPr>
          <p:cNvSpPr/>
          <p:nvPr/>
        </p:nvSpPr>
        <p:spPr>
          <a:xfrm>
            <a:off x="9829800" y="6144768"/>
            <a:ext cx="1783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80" u="sng" dirty="0">
                <a:solidFill>
                  <a:srgbClr val="116A8B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Fonte online</a:t>
            </a:r>
            <a:endParaRPr lang="en-US" sz="6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01384"/>
            <a:ext cx="25603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30">
                <a:solidFill>
                  <a:srgbClr val="83949E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5836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Calendario dello sportello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66928" y="1207008"/>
            <a:ext cx="10972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 fattore tempo conta: la graduatoria segue l’ordine cronologico di presentazione.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1325880" y="3017520"/>
            <a:ext cx="8732520" cy="0"/>
          </a:xfrm>
          <a:prstGeom prst="line">
            <a:avLst/>
          </a:prstGeom>
          <a:noFill/>
          <a:ln w="50800">
            <a:solidFill>
              <a:srgbClr val="BFDCE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852928"/>
            <a:ext cx="329184" cy="329184"/>
          </a:xfrm>
          <a:prstGeom prst="ellipse">
            <a:avLst/>
          </a:prstGeom>
          <a:solidFill>
            <a:srgbClr val="19A7CE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55448" y="1993392"/>
            <a:ext cx="19751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 OTT 2026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84048" y="2331720"/>
            <a:ext cx="1517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8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ore 12:00</a:t>
            </a:r>
            <a:endParaRPr lang="en-US" sz="980" dirty="0"/>
          </a:p>
        </p:txBody>
      </p:sp>
      <p:sp>
        <p:nvSpPr>
          <p:cNvPr id="8" name="Shape 6"/>
          <p:cNvSpPr/>
          <p:nvPr/>
        </p:nvSpPr>
        <p:spPr>
          <a:xfrm>
            <a:off x="137160" y="3401568"/>
            <a:ext cx="2011680" cy="1024128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D7E4E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65176" y="3593592"/>
            <a:ext cx="17556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30" b="1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Precompilazione</a:t>
            </a:r>
            <a:endParaRPr lang="en-US" sz="1230" dirty="0"/>
          </a:p>
        </p:txBody>
      </p:sp>
      <p:sp>
        <p:nvSpPr>
          <p:cNvPr id="10" name="Shape 8"/>
          <p:cNvSpPr/>
          <p:nvPr/>
        </p:nvSpPr>
        <p:spPr>
          <a:xfrm>
            <a:off x="3995928" y="2852928"/>
            <a:ext cx="329184" cy="329184"/>
          </a:xfrm>
          <a:prstGeom prst="ellipse">
            <a:avLst/>
          </a:prstGeom>
          <a:solidFill>
            <a:srgbClr val="1E9E74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172968" y="1993392"/>
            <a:ext cx="19751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NOV 2026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3401568" y="2331720"/>
            <a:ext cx="1517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8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ore 12:00</a:t>
            </a:r>
            <a:endParaRPr lang="en-US" sz="980" dirty="0"/>
          </a:p>
        </p:txBody>
      </p:sp>
      <p:sp>
        <p:nvSpPr>
          <p:cNvPr id="13" name="Shape 11"/>
          <p:cNvSpPr/>
          <p:nvPr/>
        </p:nvSpPr>
        <p:spPr>
          <a:xfrm>
            <a:off x="3154680" y="3401568"/>
            <a:ext cx="2011680" cy="1024128"/>
          </a:xfrm>
          <a:prstGeom prst="roundRect">
            <a:avLst>
              <a:gd name="adj" fmla="val 8929"/>
            </a:avLst>
          </a:prstGeom>
          <a:solidFill>
            <a:srgbClr val="EAF7F2"/>
          </a:solidFill>
          <a:ln w="12700">
            <a:solidFill>
              <a:srgbClr val="CDE9D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282696" y="3593592"/>
            <a:ext cx="17556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30" b="1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Invio domande</a:t>
            </a:r>
            <a:endParaRPr lang="en-US" sz="1230" dirty="0"/>
          </a:p>
        </p:txBody>
      </p:sp>
      <p:sp>
        <p:nvSpPr>
          <p:cNvPr id="15" name="Shape 13"/>
          <p:cNvSpPr/>
          <p:nvPr/>
        </p:nvSpPr>
        <p:spPr>
          <a:xfrm>
            <a:off x="7013448" y="2852928"/>
            <a:ext cx="329184" cy="329184"/>
          </a:xfrm>
          <a:prstGeom prst="ellipse">
            <a:avLst/>
          </a:prstGeom>
          <a:solidFill>
            <a:srgbClr val="D75A5A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190488" y="1993392"/>
            <a:ext cx="19751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 GEN 2027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419088" y="2331720"/>
            <a:ext cx="1517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8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ore 12:00</a:t>
            </a:r>
            <a:endParaRPr lang="en-US" sz="980" dirty="0"/>
          </a:p>
        </p:txBody>
      </p:sp>
      <p:sp>
        <p:nvSpPr>
          <p:cNvPr id="18" name="Shape 16"/>
          <p:cNvSpPr/>
          <p:nvPr/>
        </p:nvSpPr>
        <p:spPr>
          <a:xfrm>
            <a:off x="6172200" y="3401568"/>
            <a:ext cx="2011680" cy="1024128"/>
          </a:xfrm>
          <a:prstGeom prst="roundRect">
            <a:avLst>
              <a:gd name="adj" fmla="val 8929"/>
            </a:avLst>
          </a:prstGeom>
          <a:solidFill>
            <a:srgbClr val="FEF0F0"/>
          </a:solidFill>
          <a:ln w="12700">
            <a:solidFill>
              <a:srgbClr val="F1C9C9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300216" y="3593592"/>
            <a:ext cx="17556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30" b="1" dirty="0">
                <a:solidFill>
                  <a:srgbClr val="D75A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Chiusura</a:t>
            </a:r>
            <a:endParaRPr lang="en-US" sz="1230" dirty="0"/>
          </a:p>
        </p:txBody>
      </p:sp>
      <p:sp>
        <p:nvSpPr>
          <p:cNvPr id="20" name="Shape 18"/>
          <p:cNvSpPr/>
          <p:nvPr/>
        </p:nvSpPr>
        <p:spPr>
          <a:xfrm>
            <a:off x="9939528" y="2852928"/>
            <a:ext cx="329184" cy="329184"/>
          </a:xfrm>
          <a:prstGeom prst="ellipse">
            <a:avLst/>
          </a:prstGeom>
          <a:solidFill>
            <a:srgbClr val="19A7CE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116568" y="1993392"/>
            <a:ext cx="19751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Prima possibile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345168" y="2331720"/>
            <a:ext cx="1517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8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—</a:t>
            </a:r>
            <a:endParaRPr lang="en-US" sz="980" dirty="0"/>
          </a:p>
        </p:txBody>
      </p:sp>
      <p:sp>
        <p:nvSpPr>
          <p:cNvPr id="23" name="Shape 21"/>
          <p:cNvSpPr/>
          <p:nvPr/>
        </p:nvSpPr>
        <p:spPr>
          <a:xfrm>
            <a:off x="9098280" y="3401568"/>
            <a:ext cx="2011680" cy="1024128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D7E4E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226296" y="3593592"/>
            <a:ext cx="17556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30" b="1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Preparare offerta</a:t>
            </a:r>
            <a:endParaRPr lang="en-US" sz="1230" dirty="0"/>
          </a:p>
        </p:txBody>
      </p:sp>
      <p:sp>
        <p:nvSpPr>
          <p:cNvPr id="25" name="Text 23"/>
          <p:cNvSpPr/>
          <p:nvPr/>
        </p:nvSpPr>
        <p:spPr>
          <a:xfrm>
            <a:off x="1078992" y="5010912"/>
            <a:ext cx="1004011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D75A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 sportello può chiudere prima in caso di esaurimento delle risorse.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566928" y="6144768"/>
            <a:ext cx="7498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680" i="1" dirty="0">
                <a:solidFill>
                  <a:srgbClr val="8293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MIMIT – Decreto direttoriale 4 agosto 2026 e comunicato 7 agosto 2026</a:t>
            </a:r>
            <a:endParaRPr lang="en-US" sz="680" dirty="0"/>
          </a:p>
        </p:txBody>
      </p:sp>
      <p:sp>
        <p:nvSpPr>
          <p:cNvPr id="27" name="Text 25">
            <a:hlinkClick r:id="rId1" tooltip=""/>
          </p:cNvPr>
          <p:cNvSpPr/>
          <p:nvPr/>
        </p:nvSpPr>
        <p:spPr>
          <a:xfrm>
            <a:off x="9829800" y="6144768"/>
            <a:ext cx="1783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80" u="sng" dirty="0">
                <a:solidFill>
                  <a:srgbClr val="116A8B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Fonte online</a:t>
            </a:r>
            <a:endParaRPr lang="en-US" sz="6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01384"/>
            <a:ext cx="25603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30">
                <a:solidFill>
                  <a:srgbClr val="83949E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5836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Risorse disponibili e focus Mezzogiorno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66928" y="1207008"/>
            <a:ext cx="10972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Una quota rilevante dello stanziamento è riservata ai piani di spesa realizzati nelle regioni del Sud.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713232" y="1856232"/>
            <a:ext cx="4754880" cy="3364992"/>
          </a:xfrm>
          <a:prstGeom prst="roundRect">
            <a:avLst>
              <a:gd name="adj" fmla="val 2717"/>
            </a:avLst>
          </a:prstGeom>
          <a:solidFill>
            <a:srgbClr val="FFFFFF"/>
          </a:solidFill>
          <a:ln w="12700">
            <a:solidFill>
              <a:srgbClr val="D7E4E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50976" y="2176272"/>
            <a:ext cx="42793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50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150 mln €</a:t>
            </a:r>
            <a:endParaRPr lang="en-US" sz="3500" dirty="0"/>
          </a:p>
        </p:txBody>
      </p:sp>
      <p:sp>
        <p:nvSpPr>
          <p:cNvPr id="6" name="Text 4"/>
          <p:cNvSpPr/>
          <p:nvPr/>
        </p:nvSpPr>
        <p:spPr>
          <a:xfrm>
            <a:off x="950976" y="2788920"/>
            <a:ext cx="42793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dotazione complessiva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1307592" y="3310128"/>
            <a:ext cx="3547872" cy="0"/>
          </a:xfrm>
          <a:prstGeom prst="line">
            <a:avLst/>
          </a:prstGeom>
          <a:noFill/>
          <a:ln w="12700">
            <a:solidFill>
              <a:srgbClr val="DCE8ED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50976" y="3575304"/>
            <a:ext cx="427939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E9E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71 mln €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024128" y="4151376"/>
            <a:ext cx="41330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4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riservati complessivamente a 8 regioni del Mezzogiorno</a:t>
            </a:r>
            <a:endParaRPr lang="en-US" sz="1140" dirty="0"/>
          </a:p>
        </p:txBody>
      </p:sp>
      <p:sp>
        <p:nvSpPr>
          <p:cNvPr id="10" name="Shape 8"/>
          <p:cNvSpPr/>
          <p:nvPr/>
        </p:nvSpPr>
        <p:spPr>
          <a:xfrm>
            <a:off x="5806440" y="1856232"/>
            <a:ext cx="5340096" cy="3364992"/>
          </a:xfrm>
          <a:prstGeom prst="roundRect">
            <a:avLst>
              <a:gd name="adj" fmla="val 2717"/>
            </a:avLst>
          </a:prstGeom>
          <a:solidFill>
            <a:srgbClr val="EEF8FB"/>
          </a:solidFill>
          <a:ln w="12700">
            <a:solidFill>
              <a:srgbClr val="CDE7E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144768" y="2139696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Regioni interessate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199632" y="2724912"/>
            <a:ext cx="1938528" cy="310896"/>
          </a:xfrm>
          <a:prstGeom prst="roundRect">
            <a:avLst>
              <a:gd name="adj" fmla="val 4705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72784" y="2743200"/>
            <a:ext cx="17922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60" b="1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Abruzzo</a:t>
            </a:r>
            <a:endParaRPr lang="en-US" sz="960" dirty="0"/>
          </a:p>
        </p:txBody>
      </p:sp>
      <p:sp>
        <p:nvSpPr>
          <p:cNvPr id="14" name="Shape 12"/>
          <p:cNvSpPr/>
          <p:nvPr/>
        </p:nvSpPr>
        <p:spPr>
          <a:xfrm>
            <a:off x="8467344" y="2724912"/>
            <a:ext cx="1938528" cy="310896"/>
          </a:xfrm>
          <a:prstGeom prst="roundRect">
            <a:avLst>
              <a:gd name="adj" fmla="val 4705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540496" y="2743200"/>
            <a:ext cx="17922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60" b="1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Basilicata</a:t>
            </a:r>
            <a:endParaRPr lang="en-US" sz="960" dirty="0"/>
          </a:p>
        </p:txBody>
      </p:sp>
      <p:sp>
        <p:nvSpPr>
          <p:cNvPr id="16" name="Shape 14"/>
          <p:cNvSpPr/>
          <p:nvPr/>
        </p:nvSpPr>
        <p:spPr>
          <a:xfrm>
            <a:off x="6199632" y="3300984"/>
            <a:ext cx="1938528" cy="310896"/>
          </a:xfrm>
          <a:prstGeom prst="roundRect">
            <a:avLst>
              <a:gd name="adj" fmla="val 4705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272784" y="3319272"/>
            <a:ext cx="17922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60" b="1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Calabria</a:t>
            </a:r>
            <a:endParaRPr lang="en-US" sz="960" dirty="0"/>
          </a:p>
        </p:txBody>
      </p:sp>
      <p:sp>
        <p:nvSpPr>
          <p:cNvPr id="18" name="Shape 16"/>
          <p:cNvSpPr/>
          <p:nvPr/>
        </p:nvSpPr>
        <p:spPr>
          <a:xfrm>
            <a:off x="8467344" y="3300984"/>
            <a:ext cx="1938528" cy="310896"/>
          </a:xfrm>
          <a:prstGeom prst="roundRect">
            <a:avLst>
              <a:gd name="adj" fmla="val 4705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540496" y="3319272"/>
            <a:ext cx="17922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60" b="1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Campania</a:t>
            </a:r>
            <a:endParaRPr lang="en-US" sz="960" dirty="0"/>
          </a:p>
        </p:txBody>
      </p:sp>
      <p:sp>
        <p:nvSpPr>
          <p:cNvPr id="20" name="Shape 18"/>
          <p:cNvSpPr/>
          <p:nvPr/>
        </p:nvSpPr>
        <p:spPr>
          <a:xfrm>
            <a:off x="6199632" y="3877056"/>
            <a:ext cx="1938528" cy="310896"/>
          </a:xfrm>
          <a:prstGeom prst="roundRect">
            <a:avLst>
              <a:gd name="adj" fmla="val 4705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272784" y="3895344"/>
            <a:ext cx="17922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60" b="1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Molise</a:t>
            </a:r>
            <a:endParaRPr lang="en-US" sz="960" dirty="0"/>
          </a:p>
        </p:txBody>
      </p:sp>
      <p:sp>
        <p:nvSpPr>
          <p:cNvPr id="22" name="Shape 20"/>
          <p:cNvSpPr/>
          <p:nvPr/>
        </p:nvSpPr>
        <p:spPr>
          <a:xfrm>
            <a:off x="8467344" y="3877056"/>
            <a:ext cx="1938528" cy="310896"/>
          </a:xfrm>
          <a:prstGeom prst="roundRect">
            <a:avLst>
              <a:gd name="adj" fmla="val 47059"/>
            </a:avLst>
          </a:prstGeom>
          <a:solidFill>
            <a:srgbClr val="DDF3EC"/>
          </a:solidFill>
          <a:ln w="12700">
            <a:solidFill>
              <a:srgbClr val="DDF3E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540496" y="3895344"/>
            <a:ext cx="17922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60" b="1" dirty="0">
                <a:solidFill>
                  <a:srgbClr val="1E9E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Puglia</a:t>
            </a:r>
            <a:endParaRPr lang="en-US" sz="960" dirty="0"/>
          </a:p>
        </p:txBody>
      </p:sp>
      <p:sp>
        <p:nvSpPr>
          <p:cNvPr id="24" name="Shape 22"/>
          <p:cNvSpPr/>
          <p:nvPr/>
        </p:nvSpPr>
        <p:spPr>
          <a:xfrm>
            <a:off x="6199632" y="4453128"/>
            <a:ext cx="1938528" cy="310896"/>
          </a:xfrm>
          <a:prstGeom prst="roundRect">
            <a:avLst>
              <a:gd name="adj" fmla="val 4705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272784" y="4471416"/>
            <a:ext cx="17922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60" b="1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Sardegna</a:t>
            </a:r>
            <a:endParaRPr lang="en-US" sz="960" dirty="0"/>
          </a:p>
        </p:txBody>
      </p:sp>
      <p:sp>
        <p:nvSpPr>
          <p:cNvPr id="26" name="Shape 24"/>
          <p:cNvSpPr/>
          <p:nvPr/>
        </p:nvSpPr>
        <p:spPr>
          <a:xfrm>
            <a:off x="8467344" y="4453128"/>
            <a:ext cx="1938528" cy="310896"/>
          </a:xfrm>
          <a:prstGeom prst="roundRect">
            <a:avLst>
              <a:gd name="adj" fmla="val 4705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540496" y="4471416"/>
            <a:ext cx="17922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60" b="1" dirty="0">
                <a:solidFill>
                  <a:srgbClr val="20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Sicilia</a:t>
            </a:r>
            <a:endParaRPr lang="en-US" sz="960" dirty="0"/>
          </a:p>
        </p:txBody>
      </p:sp>
      <p:sp>
        <p:nvSpPr>
          <p:cNvPr id="28" name="Text 26"/>
          <p:cNvSpPr/>
          <p:nvPr/>
        </p:nvSpPr>
        <p:spPr>
          <a:xfrm>
            <a:off x="841248" y="5605272"/>
            <a:ext cx="1044244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70" b="1" dirty="0">
                <a:solidFill>
                  <a:srgbClr val="116A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 le imprese pugliesi la misura merita quindi una preparazione anticipata, soprattutto considerando l’ordine cronologico.</a:t>
            </a:r>
            <a:endParaRPr lang="en-US" sz="1170" dirty="0"/>
          </a:p>
        </p:txBody>
      </p:sp>
      <p:sp>
        <p:nvSpPr>
          <p:cNvPr id="29" name="Text 27"/>
          <p:cNvSpPr/>
          <p:nvPr/>
        </p:nvSpPr>
        <p:spPr>
          <a:xfrm>
            <a:off x="566928" y="6144768"/>
            <a:ext cx="7498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680" i="1" dirty="0">
                <a:solidFill>
                  <a:srgbClr val="8293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MIMIT – comunicato 7 agosto 2026</a:t>
            </a:r>
            <a:endParaRPr lang="en-US" sz="680" dirty="0"/>
          </a:p>
        </p:txBody>
      </p:sp>
      <p:sp>
        <p:nvSpPr>
          <p:cNvPr id="30" name="Text 28">
            <a:hlinkClick r:id="rId1" tooltip=""/>
          </p:cNvPr>
          <p:cNvSpPr/>
          <p:nvPr/>
        </p:nvSpPr>
        <p:spPr>
          <a:xfrm>
            <a:off x="9829800" y="6144768"/>
            <a:ext cx="1783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80" u="sng" dirty="0">
                <a:solidFill>
                  <a:srgbClr val="116A8B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Fonte online</a:t>
            </a:r>
            <a:endParaRPr lang="en-US" sz="6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01384"/>
            <a:ext cx="25603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30">
                <a:solidFill>
                  <a:srgbClr val="83949E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5836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Cosa fare subito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66928" y="1207008"/>
            <a:ext cx="10972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Una sequenza pratica per arrivare pronti all’apertura senza perdere tempo.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713232" y="1755648"/>
            <a:ext cx="5184648" cy="1069848"/>
          </a:xfrm>
          <a:prstGeom prst="roundRect">
            <a:avLst>
              <a:gd name="adj" fmla="val 8547"/>
            </a:avLst>
          </a:prstGeom>
          <a:solidFill>
            <a:srgbClr val="FFFFFF"/>
          </a:solidFill>
          <a:ln w="12700">
            <a:solidFill>
              <a:srgbClr val="D7E4E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96112" y="1892808"/>
            <a:ext cx="5669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9A7C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499616" y="1883664"/>
            <a:ext cx="20574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2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Screening impresa</a:t>
            </a:r>
            <a:endParaRPr lang="en-US" sz="1320" dirty="0"/>
          </a:p>
        </p:txBody>
      </p:sp>
      <p:sp>
        <p:nvSpPr>
          <p:cNvPr id="7" name="Text 5"/>
          <p:cNvSpPr/>
          <p:nvPr/>
        </p:nvSpPr>
        <p:spPr>
          <a:xfrm>
            <a:off x="1499616" y="2212848"/>
            <a:ext cx="40416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3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Verificare PMI/autonomo, attività, de minimis, connettività e polizza.</a:t>
            </a:r>
            <a:endParaRPr lang="en-US" sz="1030" dirty="0"/>
          </a:p>
        </p:txBody>
      </p:sp>
      <p:sp>
        <p:nvSpPr>
          <p:cNvPr id="8" name="Shape 6"/>
          <p:cNvSpPr/>
          <p:nvPr/>
        </p:nvSpPr>
        <p:spPr>
          <a:xfrm>
            <a:off x="6272784" y="1755648"/>
            <a:ext cx="5184648" cy="1069848"/>
          </a:xfrm>
          <a:prstGeom prst="roundRect">
            <a:avLst>
              <a:gd name="adj" fmla="val 8547"/>
            </a:avLst>
          </a:prstGeom>
          <a:solidFill>
            <a:srgbClr val="FFFFFF"/>
          </a:solidFill>
          <a:ln w="12700">
            <a:solidFill>
              <a:srgbClr val="D7E4E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55664" y="1892808"/>
            <a:ext cx="5669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9A7C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059168" y="1883664"/>
            <a:ext cx="20574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2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Analisi fabbisogno</a:t>
            </a:r>
            <a:endParaRPr lang="en-US" sz="1320" dirty="0"/>
          </a:p>
        </p:txBody>
      </p:sp>
      <p:sp>
        <p:nvSpPr>
          <p:cNvPr id="11" name="Text 9"/>
          <p:cNvSpPr/>
          <p:nvPr/>
        </p:nvSpPr>
        <p:spPr>
          <a:xfrm>
            <a:off x="7059168" y="2212848"/>
            <a:ext cx="40416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3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Definire cosa manca oggi e quale upgrade tecnologico è necessario.</a:t>
            </a:r>
            <a:endParaRPr lang="en-US" sz="1030" dirty="0"/>
          </a:p>
        </p:txBody>
      </p:sp>
      <p:sp>
        <p:nvSpPr>
          <p:cNvPr id="12" name="Shape 10"/>
          <p:cNvSpPr/>
          <p:nvPr/>
        </p:nvSpPr>
        <p:spPr>
          <a:xfrm>
            <a:off x="713232" y="3090672"/>
            <a:ext cx="5184648" cy="1069848"/>
          </a:xfrm>
          <a:prstGeom prst="roundRect">
            <a:avLst>
              <a:gd name="adj" fmla="val 8547"/>
            </a:avLst>
          </a:prstGeom>
          <a:solidFill>
            <a:srgbClr val="FFFFFF"/>
          </a:solidFill>
          <a:ln w="12700">
            <a:solidFill>
              <a:srgbClr val="D7E4E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96112" y="3227832"/>
            <a:ext cx="5669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9A7C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499616" y="3218688"/>
            <a:ext cx="20574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2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Ricerca fornitore</a:t>
            </a:r>
            <a:endParaRPr lang="en-US" sz="1320" dirty="0"/>
          </a:p>
        </p:txBody>
      </p:sp>
      <p:sp>
        <p:nvSpPr>
          <p:cNvPr id="15" name="Text 13"/>
          <p:cNvSpPr/>
          <p:nvPr/>
        </p:nvSpPr>
        <p:spPr>
          <a:xfrm>
            <a:off x="1499616" y="3547872"/>
            <a:ext cx="40416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3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Selezionare un soggetto presente nell’elenco MIMIT per la categoria corretta.</a:t>
            </a:r>
            <a:endParaRPr lang="en-US" sz="1030" dirty="0"/>
          </a:p>
        </p:txBody>
      </p:sp>
      <p:sp>
        <p:nvSpPr>
          <p:cNvPr id="16" name="Shape 14"/>
          <p:cNvSpPr/>
          <p:nvPr/>
        </p:nvSpPr>
        <p:spPr>
          <a:xfrm>
            <a:off x="6272784" y="3090672"/>
            <a:ext cx="5184648" cy="1069848"/>
          </a:xfrm>
          <a:prstGeom prst="roundRect">
            <a:avLst>
              <a:gd name="adj" fmla="val 8547"/>
            </a:avLst>
          </a:prstGeom>
          <a:solidFill>
            <a:srgbClr val="FFFFFF"/>
          </a:solidFill>
          <a:ln w="12700">
            <a:solidFill>
              <a:srgbClr val="D7E4E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55664" y="3227832"/>
            <a:ext cx="5669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9A7C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059168" y="3218688"/>
            <a:ext cx="20574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2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Offerta completa</a:t>
            </a:r>
            <a:endParaRPr lang="en-US" sz="1320" dirty="0"/>
          </a:p>
        </p:txBody>
      </p:sp>
      <p:sp>
        <p:nvSpPr>
          <p:cNvPr id="19" name="Text 17"/>
          <p:cNvSpPr/>
          <p:nvPr/>
        </p:nvSpPr>
        <p:spPr>
          <a:xfrm>
            <a:off x="7059168" y="3547872"/>
            <a:ext cx="40416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3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Farsi rilasciare preventivo/offerta con codici, costi e descrizione dell’upgrade.</a:t>
            </a:r>
            <a:endParaRPr lang="en-US" sz="1030" dirty="0"/>
          </a:p>
        </p:txBody>
      </p:sp>
      <p:sp>
        <p:nvSpPr>
          <p:cNvPr id="20" name="Shape 18"/>
          <p:cNvSpPr/>
          <p:nvPr/>
        </p:nvSpPr>
        <p:spPr>
          <a:xfrm>
            <a:off x="713232" y="4425696"/>
            <a:ext cx="5184648" cy="1069848"/>
          </a:xfrm>
          <a:prstGeom prst="roundRect">
            <a:avLst>
              <a:gd name="adj" fmla="val 8547"/>
            </a:avLst>
          </a:prstGeom>
          <a:solidFill>
            <a:srgbClr val="FFFFFF"/>
          </a:solidFill>
          <a:ln w="12700">
            <a:solidFill>
              <a:srgbClr val="D7E4E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96112" y="4562856"/>
            <a:ext cx="5669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9A7C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1499616" y="4553712"/>
            <a:ext cx="20574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2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Precompilazione</a:t>
            </a:r>
            <a:endParaRPr lang="en-US" sz="1320" dirty="0"/>
          </a:p>
        </p:txBody>
      </p:sp>
      <p:sp>
        <p:nvSpPr>
          <p:cNvPr id="23" name="Text 21"/>
          <p:cNvSpPr/>
          <p:nvPr/>
        </p:nvSpPr>
        <p:spPr>
          <a:xfrm>
            <a:off x="1499616" y="4882896"/>
            <a:ext cx="40416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3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Caricare dati e allegati dal 20 ottobre 2026.</a:t>
            </a:r>
            <a:endParaRPr lang="en-US" sz="1030" dirty="0"/>
          </a:p>
        </p:txBody>
      </p:sp>
      <p:sp>
        <p:nvSpPr>
          <p:cNvPr id="24" name="Shape 22"/>
          <p:cNvSpPr/>
          <p:nvPr/>
        </p:nvSpPr>
        <p:spPr>
          <a:xfrm>
            <a:off x="6272784" y="4425696"/>
            <a:ext cx="5184648" cy="1069848"/>
          </a:xfrm>
          <a:prstGeom prst="roundRect">
            <a:avLst>
              <a:gd name="adj" fmla="val 8547"/>
            </a:avLst>
          </a:prstGeom>
          <a:solidFill>
            <a:srgbClr val="FFFFFF"/>
          </a:solidFill>
          <a:ln w="12700">
            <a:solidFill>
              <a:srgbClr val="D7E4E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455664" y="4562856"/>
            <a:ext cx="5669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9A7C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7059168" y="4553712"/>
            <a:ext cx="20574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20" b="1" dirty="0">
                <a:solidFill>
                  <a:srgbClr val="0B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Invio tempestivo</a:t>
            </a:r>
            <a:endParaRPr lang="en-US" sz="1320" dirty="0"/>
          </a:p>
        </p:txBody>
      </p:sp>
      <p:sp>
        <p:nvSpPr>
          <p:cNvPr id="27" name="Text 25"/>
          <p:cNvSpPr/>
          <p:nvPr/>
        </p:nvSpPr>
        <p:spPr>
          <a:xfrm>
            <a:off x="7059168" y="4882896"/>
            <a:ext cx="40416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30" dirty="0">
                <a:solidFill>
                  <a:srgbClr val="5F73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Presentare la domanda dal 10 novembre 2026, evitando acquisti anticipati.</a:t>
            </a:r>
            <a:endParaRPr lang="en-US" sz="1030" dirty="0"/>
          </a:p>
        </p:txBody>
      </p:sp>
      <p:sp>
        <p:nvSpPr>
          <p:cNvPr id="28" name="Shape 26"/>
          <p:cNvSpPr/>
          <p:nvPr/>
        </p:nvSpPr>
        <p:spPr>
          <a:xfrm>
            <a:off x="1298448" y="5632704"/>
            <a:ext cx="9601200" cy="457200"/>
          </a:xfrm>
          <a:prstGeom prst="roundRect">
            <a:avLst>
              <a:gd name="adj" fmla="val 20000"/>
            </a:avLst>
          </a:prstGeom>
          <a:solidFill>
            <a:srgbClr val="0B2B45"/>
          </a:solidFill>
          <a:ln w="12700">
            <a:solidFill>
              <a:srgbClr val="0B2B4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27048" y="5632704"/>
            <a:ext cx="91257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OBIETTIVO: arrivare al 10 novembre con pratica, offerta e requisiti già verificati.</a:t>
            </a:r>
            <a:endParaRPr lang="en-US" sz="1280" dirty="0"/>
          </a:p>
        </p:txBody>
      </p:sp>
      <p:sp>
        <p:nvSpPr>
          <p:cNvPr id="30" name="Text 28"/>
          <p:cNvSpPr/>
          <p:nvPr/>
        </p:nvSpPr>
        <p:spPr>
          <a:xfrm>
            <a:off x="566928" y="6144768"/>
            <a:ext cx="7498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680" i="1" dirty="0">
                <a:solidFill>
                  <a:srgbClr val="8293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Elaborazione operativa su base normativa MIMIT</a:t>
            </a:r>
            <a:endParaRPr lang="en-US" sz="680" dirty="0"/>
          </a:p>
        </p:txBody>
      </p:sp>
      <p:sp>
        <p:nvSpPr>
          <p:cNvPr id="31" name="Text 29">
            <a:hlinkClick r:id="rId1" tooltip=""/>
          </p:cNvPr>
          <p:cNvSpPr/>
          <p:nvPr/>
        </p:nvSpPr>
        <p:spPr>
          <a:xfrm>
            <a:off x="9829800" y="6144768"/>
            <a:ext cx="1783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80" u="sng" dirty="0">
                <a:solidFill>
                  <a:srgbClr val="116A8B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Fonte online</a:t>
            </a:r>
            <a:endParaRPr lang="en-US" sz="6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01384"/>
            <a:ext cx="25603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30">
                <a:solidFill>
                  <a:srgbClr val="83949E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2B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4944" y="704088"/>
            <a:ext cx="6766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Voucher Cloud &amp; Cybersecurity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94944" y="1325880"/>
            <a:ext cx="3657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63D2E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Riferimenti ufficiali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722376" y="1920240"/>
            <a:ext cx="182880" cy="182880"/>
          </a:xfrm>
          <a:prstGeom prst="ellipse">
            <a:avLst/>
          </a:prstGeom>
          <a:solidFill>
            <a:srgbClr val="19A7CE"/>
          </a:solidFill>
          <a:ln w="12700">
            <a:solidFill>
              <a:srgbClr val="19A7C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42416" y="1847088"/>
            <a:ext cx="5349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Pagina ufficiale incentivo MIMIT</a:t>
            </a:r>
            <a:endParaRPr lang="en-US" sz="1170" dirty="0"/>
          </a:p>
        </p:txBody>
      </p:sp>
      <p:sp>
        <p:nvSpPr>
          <p:cNvPr id="6" name="Text 4">
            <a:hlinkClick r:id="rId1" tooltip=""/>
          </p:cNvPr>
          <p:cNvSpPr/>
          <p:nvPr/>
        </p:nvSpPr>
        <p:spPr>
          <a:xfrm>
            <a:off x="1042416" y="2139696"/>
            <a:ext cx="10012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40" u="sng" dirty="0">
                <a:solidFill>
                  <a:srgbClr val="A9C6D2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https://www.mimit.gov.it/it/incentivi/sostegno-alla-domanda-di-servizi-di-cloud-computing-e-cyber-security</a:t>
            </a:r>
            <a:endParaRPr lang="en-US" sz="740" dirty="0"/>
          </a:p>
        </p:txBody>
      </p:sp>
      <p:sp>
        <p:nvSpPr>
          <p:cNvPr id="7" name="Shape 5"/>
          <p:cNvSpPr/>
          <p:nvPr/>
        </p:nvSpPr>
        <p:spPr>
          <a:xfrm>
            <a:off x="722376" y="2724912"/>
            <a:ext cx="182880" cy="182880"/>
          </a:xfrm>
          <a:prstGeom prst="ellipse">
            <a:avLst/>
          </a:prstGeom>
          <a:solidFill>
            <a:srgbClr val="19A7CE"/>
          </a:solidFill>
          <a:ln w="12700">
            <a:solidFill>
              <a:srgbClr val="19A7C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42416" y="2651760"/>
            <a:ext cx="5349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FAQ MIMIT aggiornate a settembre 2026</a:t>
            </a:r>
            <a:endParaRPr lang="en-US" sz="1170" dirty="0"/>
          </a:p>
        </p:txBody>
      </p:sp>
      <p:sp>
        <p:nvSpPr>
          <p:cNvPr id="9" name="Text 7">
            <a:hlinkClick r:id="rId2" tooltip=""/>
          </p:cNvPr>
          <p:cNvSpPr/>
          <p:nvPr/>
        </p:nvSpPr>
        <p:spPr>
          <a:xfrm>
            <a:off x="1042416" y="2944368"/>
            <a:ext cx="10012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40" u="sng" dirty="0">
                <a:solidFill>
                  <a:srgbClr val="A9C6D2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https://www.mimit.gov.it/it/assistenza/domande-frequenti/sostegno-domanda-servizi-di-cloud-computing-e-cyber-security-risposta-alle-domande-frequenti-faq</a:t>
            </a:r>
            <a:endParaRPr lang="en-US" sz="740" dirty="0"/>
          </a:p>
        </p:txBody>
      </p:sp>
      <p:sp>
        <p:nvSpPr>
          <p:cNvPr id="10" name="Shape 8"/>
          <p:cNvSpPr/>
          <p:nvPr/>
        </p:nvSpPr>
        <p:spPr>
          <a:xfrm>
            <a:off x="722376" y="3529584"/>
            <a:ext cx="182880" cy="182880"/>
          </a:xfrm>
          <a:prstGeom prst="ellipse">
            <a:avLst/>
          </a:prstGeom>
          <a:solidFill>
            <a:srgbClr val="19A7CE"/>
          </a:solidFill>
          <a:ln w="12700">
            <a:solidFill>
              <a:srgbClr val="19A7C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42416" y="3456432"/>
            <a:ext cx="5349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Decreto direttoriale 4 agosto 2026 · apertura sportello</a:t>
            </a:r>
            <a:endParaRPr lang="en-US" sz="1170" dirty="0"/>
          </a:p>
        </p:txBody>
      </p:sp>
      <p:sp>
        <p:nvSpPr>
          <p:cNvPr id="12" name="Text 10">
            <a:hlinkClick r:id="rId3" tooltip=""/>
          </p:cNvPr>
          <p:cNvSpPr/>
          <p:nvPr/>
        </p:nvSpPr>
        <p:spPr>
          <a:xfrm>
            <a:off x="1042416" y="3749040"/>
            <a:ext cx="10012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40" u="sng" dirty="0">
                <a:solidFill>
                  <a:srgbClr val="A9C6D2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https://www.mimit.gov.it/it/normativa/decreti-direttoriali/decreto-direttoriale-4-agosto-2026-voucher-cloud-cybersecurity-termini-e-modalita-di-presentazione-delle-domande-di-agevolazione</a:t>
            </a:r>
            <a:endParaRPr lang="en-US" sz="740" dirty="0"/>
          </a:p>
        </p:txBody>
      </p:sp>
      <p:sp>
        <p:nvSpPr>
          <p:cNvPr id="13" name="Shape 11"/>
          <p:cNvSpPr/>
          <p:nvPr/>
        </p:nvSpPr>
        <p:spPr>
          <a:xfrm>
            <a:off x="722376" y="4334256"/>
            <a:ext cx="182880" cy="182880"/>
          </a:xfrm>
          <a:prstGeom prst="ellipse">
            <a:avLst/>
          </a:prstGeom>
          <a:solidFill>
            <a:srgbClr val="19A7CE"/>
          </a:solidFill>
          <a:ln w="12700">
            <a:solidFill>
              <a:srgbClr val="19A7C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42416" y="4261104"/>
            <a:ext cx="5349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Decreto 29 luglio 2026 · elenco fornitori</a:t>
            </a:r>
            <a:endParaRPr lang="en-US" sz="1170" dirty="0"/>
          </a:p>
        </p:txBody>
      </p:sp>
      <p:sp>
        <p:nvSpPr>
          <p:cNvPr id="15" name="Text 13">
            <a:hlinkClick r:id="rId4" tooltip=""/>
          </p:cNvPr>
          <p:cNvSpPr/>
          <p:nvPr/>
        </p:nvSpPr>
        <p:spPr>
          <a:xfrm>
            <a:off x="1042416" y="4553712"/>
            <a:ext cx="10012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40" u="sng" dirty="0">
                <a:solidFill>
                  <a:srgbClr val="A9C6D2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https://www.mimit.gov.it/it/normativa/decreti-direttoriali/decreto-direttoriale-29-luglio-2026-voucher-cloud-computing-cybersecurity-definizione-elenco-dei-soggetti-abilitati-alla-fornitura-dei-servizi-e-prodotti-agevolabili</a:t>
            </a:r>
            <a:endParaRPr lang="en-US" sz="740" dirty="0"/>
          </a:p>
        </p:txBody>
      </p:sp>
      <p:sp>
        <p:nvSpPr>
          <p:cNvPr id="16" name="Shape 14"/>
          <p:cNvSpPr/>
          <p:nvPr/>
        </p:nvSpPr>
        <p:spPr>
          <a:xfrm>
            <a:off x="694944" y="5285232"/>
            <a:ext cx="10771632" cy="713232"/>
          </a:xfrm>
          <a:prstGeom prst="roundRect">
            <a:avLst>
              <a:gd name="adj" fmla="val 12821"/>
            </a:avLst>
          </a:prstGeom>
          <a:solidFill>
            <a:srgbClr val="123B55"/>
          </a:solidFill>
          <a:ln w="12700">
            <a:solidFill>
              <a:srgbClr val="255B7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69264" y="5404104"/>
            <a:ext cx="102229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20" b="1" dirty="0">
                <a:solidFill>
                  <a:srgbClr val="E7F6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Prima dell’invio: verificare sempre eventuali aggiornamenti MIMIT/Invitalia e la disponibilità residua delle risorse.</a:t>
            </a:r>
            <a:endParaRPr lang="en-US" sz="1220" dirty="0"/>
          </a:p>
        </p:txBody>
      </p:sp>
      <p:sp>
        <p:nvSpPr>
          <p:cNvPr id="18" name="Text 16"/>
          <p:cNvSpPr/>
          <p:nvPr/>
        </p:nvSpPr>
        <p:spPr>
          <a:xfrm>
            <a:off x="694944" y="6382512"/>
            <a:ext cx="5943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8FB4C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Scheda informativa · non sostituisce la normativa ufficiale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Voucher Cloud &amp; Cybersecurity 2026</dc:title>
  <dc:subject>Scheda informativa Voucher Cloud &amp; Cybersecurity MIMIT 2026</dc:subject>
  <dc:creator>OpenAI</dc:creator>
  <cp:lastModifiedBy>OpenAI</cp:lastModifiedBy>
  <cp:revision>1</cp:revision>
  <dcterms:created xsi:type="dcterms:W3CDTF">2026-09-29T06:53:16Z</dcterms:created>
  <dcterms:modified xsi:type="dcterms:W3CDTF">2026-09-29T06:53:16Z</dcterms:modified>
</cp:coreProperties>
</file>